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928"/>
  </p:normalViewPr>
  <p:slideViewPr>
    <p:cSldViewPr snapToGrid="0">
      <p:cViewPr varScale="1">
        <p:scale>
          <a:sx n="115" d="100"/>
          <a:sy n="115" d="100"/>
        </p:scale>
        <p:origin x="47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4/25/23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4/25/23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4/25/23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4/25/23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4/25/23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4/25/23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4/25/23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4/25/23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4/25/23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4/25/23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4/25/23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4/25/23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4/25/23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4/25/23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4/25/23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4/25/23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4/25/23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4/25/23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bissc.site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A7A94B-C410-4853-D987-5CCA0A0CC7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07145" y="1241266"/>
            <a:ext cx="4535926" cy="3153753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</a:pPr>
            <a:br>
              <a:rPr lang="ru-RU" sz="4200" b="0" i="0" kern="1200" dirty="0">
                <a:solidFill>
                  <a:schemeClr val="bg2"/>
                </a:solidFill>
                <a:latin typeface="+mj-lt"/>
                <a:ea typeface="+mj-ea"/>
                <a:cs typeface="+mj-cs"/>
              </a:rPr>
            </a:br>
            <a:r>
              <a:rPr lang="en-US" sz="4200" b="0" i="0" kern="1200" dirty="0" err="1">
                <a:solidFill>
                  <a:schemeClr val="bg2"/>
                </a:solidFill>
                <a:latin typeface="+mj-lt"/>
                <a:ea typeface="+mj-ea"/>
                <a:cs typeface="+mj-cs"/>
              </a:rPr>
              <a:t>Как</a:t>
            </a:r>
            <a:r>
              <a:rPr lang="en-US" sz="4200" b="0" i="0" kern="1200" dirty="0">
                <a:solidFill>
                  <a:schemeClr val="bg2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4200" b="0" i="0" kern="1200" dirty="0">
                <a:solidFill>
                  <a:schemeClr val="bg2"/>
                </a:solidFill>
                <a:latin typeface="+mj-lt"/>
                <a:ea typeface="+mj-ea"/>
                <a:cs typeface="+mj-cs"/>
              </a:rPr>
              <a:t>научить ребёнка управлять конфликтами</a:t>
            </a:r>
            <a:endParaRPr lang="en-US" sz="4200" b="0" i="0" kern="1200" dirty="0">
              <a:solidFill>
                <a:schemeClr val="bg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0C48307-F0EB-F2C2-F852-DE921A5096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07145" y="5838696"/>
            <a:ext cx="4378250" cy="36488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/>
            <a:r>
              <a:rPr lang="en-US" sz="1600" b="0" i="0" kern="1200" cap="all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Серия</a:t>
            </a:r>
            <a:r>
              <a:rPr lang="en-US" sz="1600" b="0" i="0" kern="1200" cap="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 «</a:t>
            </a:r>
            <a:r>
              <a:rPr lang="ru-RU" sz="1600" dirty="0"/>
              <a:t>СЕМЬ</a:t>
            </a:r>
            <a:r>
              <a:rPr lang="en-US" sz="1600" b="0" i="0" kern="1200" cap="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 волшебных слайдов»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28F798B8-1C3B-4B89-8B9A-3F9613CD07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23333" y="396837"/>
            <a:ext cx="6451503" cy="6058999"/>
            <a:chOff x="423333" y="396837"/>
            <a:chExt cx="6451503" cy="6058999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86FBC0DC-E9D1-4FE7-A92D-8C0C21E6C8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flipH="1">
              <a:off x="423333" y="402165"/>
              <a:ext cx="522933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id="{C5B8AD05-BFBB-476E-A552-5125E1F1F6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5400000" flipH="1">
              <a:off x="3161515" y="2801722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>
              <a:extLst>
                <a:ext uri="{FF2B5EF4-FFF2-40B4-BE49-F238E27FC236}">
                  <a16:creationId xmlns:a16="http://schemas.microsoft.com/office/drawing/2014/main" id="{55960B2F-90D8-4D62-B831-C33669F8D2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5677511" flipH="1">
              <a:off x="5004670" y="1826079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</p:grp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2471C36F-11CF-6955-9EBD-F6A25E4A7A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369" y="1183314"/>
            <a:ext cx="5723631" cy="2217908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6EC46445-3C6A-F0BC-11F0-E122CDE1D6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4632" y="4179449"/>
            <a:ext cx="2201815" cy="226407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224374C-C9CF-CE00-ED4F-880CDD704FA3}"/>
              </a:ext>
            </a:extLst>
          </p:cNvPr>
          <p:cNvSpPr txBox="1"/>
          <p:nvPr/>
        </p:nvSpPr>
        <p:spPr>
          <a:xfrm>
            <a:off x="10589111" y="696051"/>
            <a:ext cx="4164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ru-LV" dirty="0">
                <a:solidFill>
                  <a:schemeClr val="bg1"/>
                </a:solidFill>
              </a:rPr>
              <a:t>А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53BFA44-887A-4DA9-42E2-AC1C8254087E}"/>
              </a:ext>
            </a:extLst>
          </p:cNvPr>
          <p:cNvSpPr txBox="1"/>
          <p:nvPr/>
        </p:nvSpPr>
        <p:spPr>
          <a:xfrm>
            <a:off x="624632" y="304792"/>
            <a:ext cx="550663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LV" sz="2400" b="1" dirty="0">
                <a:solidFill>
                  <a:schemeClr val="accent6">
                    <a:lumMod val="75000"/>
                  </a:schemeClr>
                </a:solidFill>
              </a:rPr>
              <a:t>ВСЕРОСИИЙСКАЯ НЕДЕЛЯ </a:t>
            </a:r>
          </a:p>
          <a:p>
            <a:pPr algn="ctr"/>
            <a:r>
              <a:rPr lang="ru-LV" sz="2400" b="1" dirty="0">
                <a:solidFill>
                  <a:schemeClr val="accent6">
                    <a:lumMod val="75000"/>
                  </a:schemeClr>
                </a:solidFill>
              </a:rPr>
              <a:t>РОДИТЕЛЬСКОЙ КОМПЕТЕНТНОСТИ</a:t>
            </a:r>
          </a:p>
        </p:txBody>
      </p:sp>
      <p:pic>
        <p:nvPicPr>
          <p:cNvPr id="21" name="Рисунок 20">
            <a:extLst>
              <a:ext uri="{FF2B5EF4-FFF2-40B4-BE49-F238E27FC236}">
                <a16:creationId xmlns:a16="http://schemas.microsoft.com/office/drawing/2014/main" id="{C7804905-7190-04DD-B07B-49C76E6461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78904" y="2456290"/>
            <a:ext cx="3619500" cy="334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9933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A7A94B-C410-4853-D987-5CCA0A0CC7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3486" y="707114"/>
            <a:ext cx="10152382" cy="5426057"/>
          </a:xfrm>
        </p:spPr>
        <p:txBody>
          <a:bodyPr/>
          <a:lstStyle/>
          <a:p>
            <a:r>
              <a:rPr lang="ru-RU" sz="2400" b="1" dirty="0">
                <a:solidFill>
                  <a:schemeClr val="bg1"/>
                </a:solidFill>
                <a:effectLst/>
                <a:latin typeface="+mn-lt"/>
              </a:rPr>
              <a:t>Конфликт</a:t>
            </a:r>
            <a:r>
              <a:rPr lang="ru-RU" sz="2400" b="0" i="0" dirty="0">
                <a:solidFill>
                  <a:schemeClr val="bg1"/>
                </a:solidFill>
                <a:effectLst/>
                <a:latin typeface="+mn-lt"/>
              </a:rPr>
              <a:t> - это столкновение противоположных действий, взглядов, интересов, стремлений, планов, мнений, мотивов, потребностей различных людей или одного человека, несущее, по мнению каждого участника конфликта, угрозу его интересам и идентичности.</a:t>
            </a:r>
            <a:br>
              <a:rPr lang="ru-RU" sz="3600" dirty="0">
                <a:cs typeface="Phosphate Inline" panose="02000506050000020004" pitchFamily="2" charset="0"/>
              </a:rPr>
            </a:br>
            <a:br>
              <a:rPr lang="ru-RU" sz="3600" dirty="0">
                <a:cs typeface="Phosphate Inline" panose="02000506050000020004" pitchFamily="2" charset="0"/>
              </a:rPr>
            </a:br>
            <a:br>
              <a:rPr lang="ru-RU" sz="3600" dirty="0">
                <a:cs typeface="Phosphate Inline" panose="02000506050000020004" pitchFamily="2" charset="0"/>
              </a:rPr>
            </a:br>
            <a:br>
              <a:rPr lang="ru-RU" sz="3600" dirty="0">
                <a:cs typeface="Phosphate Inline" panose="02000506050000020004" pitchFamily="2" charset="0"/>
              </a:rPr>
            </a:br>
            <a:endParaRPr lang="ru-LV" sz="3600" dirty="0">
              <a:cs typeface="Phosphate Inline" panose="02000506050000020004" pitchFamily="2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0C48307-F0EB-F2C2-F852-DE921A5096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95978" y="5731798"/>
            <a:ext cx="4766343" cy="419088"/>
          </a:xfrm>
        </p:spPr>
        <p:txBody>
          <a:bodyPr/>
          <a:lstStyle/>
          <a:p>
            <a:r>
              <a:rPr lang="ru-RU" dirty="0"/>
              <a:t>С</a:t>
            </a:r>
            <a:r>
              <a:rPr lang="ru-LV" dirty="0"/>
              <a:t>ерия «семь волшебных слайдов»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224374C-C9CF-CE00-ED4F-880CDD704FA3}"/>
              </a:ext>
            </a:extLst>
          </p:cNvPr>
          <p:cNvSpPr txBox="1"/>
          <p:nvPr/>
        </p:nvSpPr>
        <p:spPr>
          <a:xfrm>
            <a:off x="10649415" y="72482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LV" dirty="0">
                <a:solidFill>
                  <a:schemeClr val="bg1"/>
                </a:solidFill>
              </a:rPr>
              <a:t>1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673DD1A1-7BA6-5280-E9C9-41E0648580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78931" y="4749829"/>
            <a:ext cx="959583" cy="98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62954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A7A94B-C410-4853-D987-5CCA0A0CC7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3486" y="707114"/>
            <a:ext cx="10152382" cy="5426057"/>
          </a:xfrm>
        </p:spPr>
        <p:txBody>
          <a:bodyPr/>
          <a:lstStyle/>
          <a:p>
            <a:r>
              <a:rPr lang="ru-RU" sz="2400" b="1" dirty="0">
                <a:cs typeface="Phosphate Inline" panose="02000506050000020004" pitchFamily="2" charset="0"/>
              </a:rPr>
              <a:t>Модели поведения в конфликтной ситуации:</a:t>
            </a:r>
            <a:br>
              <a:rPr lang="ru-RU" sz="2400" b="1" dirty="0">
                <a:cs typeface="Phosphate Inline" panose="02000506050000020004" pitchFamily="2" charset="0"/>
              </a:rPr>
            </a:br>
            <a:br>
              <a:rPr lang="ru-RU" sz="2400" b="1" dirty="0">
                <a:cs typeface="Phosphate Inline" panose="02000506050000020004" pitchFamily="2" charset="0"/>
              </a:rPr>
            </a:br>
            <a:r>
              <a:rPr lang="ru-RU" sz="2400" dirty="0">
                <a:cs typeface="Phosphate Inline" panose="02000506050000020004" pitchFamily="2" charset="0"/>
              </a:rPr>
              <a:t>1. Противоборство (кто сильнее, тот и выиграл)</a:t>
            </a:r>
            <a:br>
              <a:rPr lang="ru-RU" sz="2400" dirty="0">
                <a:cs typeface="Phosphate Inline" panose="02000506050000020004" pitchFamily="2" charset="0"/>
              </a:rPr>
            </a:br>
            <a:r>
              <a:rPr lang="ru-RU" sz="2400" dirty="0">
                <a:cs typeface="Phosphate Inline" panose="02000506050000020004" pitchFamily="2" charset="0"/>
              </a:rPr>
              <a:t>2. Избегание (организация физической невозможности для оппонента конфликтовать)</a:t>
            </a:r>
            <a:br>
              <a:rPr lang="ru-RU" sz="2400" dirty="0">
                <a:cs typeface="Phosphate Inline" panose="02000506050000020004" pitchFamily="2" charset="0"/>
              </a:rPr>
            </a:br>
            <a:r>
              <a:rPr lang="ru-RU" sz="2400" dirty="0">
                <a:cs typeface="Phosphate Inline" panose="02000506050000020004" pitchFamily="2" charset="0"/>
              </a:rPr>
              <a:t>3. Приспособление (уступки)</a:t>
            </a:r>
            <a:br>
              <a:rPr lang="ru-RU" sz="2400" dirty="0">
                <a:cs typeface="Phosphate Inline" panose="02000506050000020004" pitchFamily="2" charset="0"/>
              </a:rPr>
            </a:br>
            <a:r>
              <a:rPr lang="ru-RU" sz="2400" dirty="0">
                <a:cs typeface="Phosphate Inline" panose="02000506050000020004" pitchFamily="2" charset="0"/>
              </a:rPr>
              <a:t>4. Компромисс (ни нашим, ни вашим)</a:t>
            </a:r>
            <a:br>
              <a:rPr lang="ru-RU" sz="2400" dirty="0">
                <a:cs typeface="Phosphate Inline" panose="02000506050000020004" pitchFamily="2" charset="0"/>
              </a:rPr>
            </a:br>
            <a:r>
              <a:rPr lang="ru-RU" sz="2400" dirty="0">
                <a:cs typeface="Phosphate Inline" panose="02000506050000020004" pitchFamily="2" charset="0"/>
              </a:rPr>
              <a:t>5. Сотрудничество (переговоры с определением одинаковой выгоды для обеих сторон)</a:t>
            </a:r>
            <a:br>
              <a:rPr lang="ru-RU" sz="3600" dirty="0">
                <a:cs typeface="Phosphate Inline" panose="02000506050000020004" pitchFamily="2" charset="0"/>
              </a:rPr>
            </a:br>
            <a:br>
              <a:rPr lang="ru-RU" sz="3600" dirty="0">
                <a:cs typeface="Phosphate Inline" panose="02000506050000020004" pitchFamily="2" charset="0"/>
              </a:rPr>
            </a:br>
            <a:endParaRPr lang="ru-LV" sz="3600" dirty="0">
              <a:cs typeface="Phosphate Inline" panose="02000506050000020004" pitchFamily="2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0C48307-F0EB-F2C2-F852-DE921A5096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95978" y="5731798"/>
            <a:ext cx="4766343" cy="419088"/>
          </a:xfrm>
        </p:spPr>
        <p:txBody>
          <a:bodyPr/>
          <a:lstStyle/>
          <a:p>
            <a:r>
              <a:rPr lang="ru-RU" dirty="0"/>
              <a:t>С</a:t>
            </a:r>
            <a:r>
              <a:rPr lang="ru-LV" dirty="0"/>
              <a:t>ерия «семь волшебных слайдов»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224374C-C9CF-CE00-ED4F-880CDD704FA3}"/>
              </a:ext>
            </a:extLst>
          </p:cNvPr>
          <p:cNvSpPr txBox="1"/>
          <p:nvPr/>
        </p:nvSpPr>
        <p:spPr>
          <a:xfrm>
            <a:off x="10649415" y="72482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LV" dirty="0">
                <a:solidFill>
                  <a:schemeClr val="bg1"/>
                </a:solidFill>
              </a:rPr>
              <a:t>2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673DD1A1-7BA6-5280-E9C9-41E0648580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78931" y="4749829"/>
            <a:ext cx="959583" cy="98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22179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A7A94B-C410-4853-D987-5CCA0A0CC7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3486" y="707114"/>
            <a:ext cx="10152382" cy="5426057"/>
          </a:xfrm>
        </p:spPr>
        <p:txBody>
          <a:bodyPr/>
          <a:lstStyle/>
          <a:p>
            <a:r>
              <a:rPr lang="ru-RU" sz="2400" b="1" dirty="0">
                <a:cs typeface="Phosphate Inline" panose="02000506050000020004" pitchFamily="2" charset="0"/>
              </a:rPr>
              <a:t>Объяснить ребёнку: </a:t>
            </a:r>
            <a:br>
              <a:rPr lang="ru-RU" sz="2400" b="1" dirty="0">
                <a:cs typeface="Phosphate Inline" panose="02000506050000020004" pitchFamily="2" charset="0"/>
              </a:rPr>
            </a:br>
            <a:br>
              <a:rPr lang="ru-RU" sz="2400" dirty="0">
                <a:cs typeface="Phosphate Inline" panose="02000506050000020004" pitchFamily="2" charset="0"/>
              </a:rPr>
            </a:br>
            <a:r>
              <a:rPr lang="ru-RU" sz="2400" dirty="0">
                <a:cs typeface="Phosphate Inline" panose="02000506050000020004" pitchFamily="2" charset="0"/>
              </a:rPr>
              <a:t>1. Конфликт – это НОРМАЛЬНО</a:t>
            </a:r>
            <a:br>
              <a:rPr lang="ru-RU" sz="2400" dirty="0">
                <a:cs typeface="Phosphate Inline" panose="02000506050000020004" pitchFamily="2" charset="0"/>
              </a:rPr>
            </a:br>
            <a:r>
              <a:rPr lang="ru-RU" sz="2400" dirty="0">
                <a:cs typeface="Phosphate Inline" panose="02000506050000020004" pitchFamily="2" charset="0"/>
              </a:rPr>
              <a:t>2. Конфликт – это не только плохо, но и хорошо.</a:t>
            </a:r>
            <a:br>
              <a:rPr lang="ru-RU" sz="2400" dirty="0">
                <a:cs typeface="Phosphate Inline" panose="02000506050000020004" pitchFamily="2" charset="0"/>
              </a:rPr>
            </a:br>
            <a:r>
              <a:rPr lang="ru-RU" sz="2400" dirty="0">
                <a:cs typeface="Phosphate Inline" panose="02000506050000020004" pitchFamily="2" charset="0"/>
              </a:rPr>
              <a:t>3. Кто чаще всего провоцирует конфликт </a:t>
            </a:r>
            <a:br>
              <a:rPr lang="ru-RU" sz="2400" dirty="0">
                <a:cs typeface="Phosphate Inline" panose="02000506050000020004" pitchFamily="2" charset="0"/>
              </a:rPr>
            </a:br>
            <a:r>
              <a:rPr lang="ru-RU" sz="2400" dirty="0">
                <a:cs typeface="Phosphate Inline" panose="02000506050000020004" pitchFamily="2" charset="0"/>
              </a:rPr>
              <a:t>- агрессивные</a:t>
            </a:r>
            <a:br>
              <a:rPr lang="ru-RU" sz="2400" dirty="0">
                <a:cs typeface="Phosphate Inline" panose="02000506050000020004" pitchFamily="2" charset="0"/>
              </a:rPr>
            </a:br>
            <a:r>
              <a:rPr lang="ru-RU" sz="2400" dirty="0">
                <a:cs typeface="Phosphate Inline" panose="02000506050000020004" pitchFamily="2" charset="0"/>
              </a:rPr>
              <a:t>- молчуны</a:t>
            </a:r>
            <a:br>
              <a:rPr lang="ru-RU" sz="2400" dirty="0">
                <a:cs typeface="Phosphate Inline" panose="02000506050000020004" pitchFamily="2" charset="0"/>
              </a:rPr>
            </a:br>
            <a:r>
              <a:rPr lang="ru-RU" sz="2400" dirty="0">
                <a:cs typeface="Phosphate Inline" panose="02000506050000020004" pitchFamily="2" charset="0"/>
              </a:rPr>
              <a:t>- лживые</a:t>
            </a:r>
            <a:br>
              <a:rPr lang="ru-RU" sz="2400" dirty="0">
                <a:cs typeface="Phosphate Inline" panose="02000506050000020004" pitchFamily="2" charset="0"/>
              </a:rPr>
            </a:br>
            <a:r>
              <a:rPr lang="ru-RU" sz="2400" dirty="0">
                <a:cs typeface="Phosphate Inline" panose="02000506050000020004" pitchFamily="2" charset="0"/>
              </a:rPr>
              <a:t>- всем недовольные</a:t>
            </a:r>
            <a:br>
              <a:rPr lang="ru-RU" sz="2400" dirty="0">
                <a:cs typeface="Phosphate Inline" panose="02000506050000020004" pitchFamily="2" charset="0"/>
              </a:rPr>
            </a:br>
            <a:r>
              <a:rPr lang="ru-RU" sz="2400" dirty="0">
                <a:cs typeface="Phosphate Inline" panose="02000506050000020004" pitchFamily="2" charset="0"/>
              </a:rPr>
              <a:t>- всем довольные</a:t>
            </a:r>
            <a:br>
              <a:rPr lang="ru-RU" sz="2400" dirty="0">
                <a:cs typeface="Phosphate Inline" panose="02000506050000020004" pitchFamily="2" charset="0"/>
              </a:rPr>
            </a:br>
            <a:r>
              <a:rPr lang="ru-RU" sz="2400" dirty="0">
                <a:cs typeface="Phosphate Inline" panose="02000506050000020004" pitchFamily="2" charset="0"/>
              </a:rPr>
              <a:t>- скрытные</a:t>
            </a:r>
            <a:br>
              <a:rPr lang="ru-RU" sz="2400" dirty="0">
                <a:cs typeface="Phosphate Inline" panose="02000506050000020004" pitchFamily="2" charset="0"/>
              </a:rPr>
            </a:br>
            <a:r>
              <a:rPr lang="ru-RU" sz="2400" dirty="0">
                <a:cs typeface="Phosphate Inline" panose="02000506050000020004" pitchFamily="2" charset="0"/>
              </a:rPr>
              <a:t>- всё знающие</a:t>
            </a:r>
            <a:br>
              <a:rPr lang="ru-RU" sz="2400" dirty="0">
                <a:cs typeface="Phosphate Inline" panose="02000506050000020004" pitchFamily="2" charset="0"/>
              </a:rPr>
            </a:br>
            <a:r>
              <a:rPr lang="ru-RU" sz="2400" dirty="0">
                <a:cs typeface="Phosphate Inline" panose="02000506050000020004" pitchFamily="2" charset="0"/>
              </a:rPr>
              <a:t>- нерешительные</a:t>
            </a:r>
            <a:br>
              <a:rPr lang="ru-RU" sz="2400" dirty="0">
                <a:cs typeface="Phosphate Inline" panose="02000506050000020004" pitchFamily="2" charset="0"/>
              </a:rPr>
            </a:br>
            <a:r>
              <a:rPr lang="ru-RU" sz="2400" dirty="0">
                <a:cs typeface="Phosphate Inline" panose="02000506050000020004" pitchFamily="2" charset="0"/>
              </a:rPr>
              <a:t>- нетерпеливые</a:t>
            </a:r>
            <a:endParaRPr lang="ru-LV" sz="3600" dirty="0">
              <a:cs typeface="Phosphate Inline" panose="02000506050000020004" pitchFamily="2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0C48307-F0EB-F2C2-F852-DE921A5096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95978" y="5731798"/>
            <a:ext cx="4766343" cy="419088"/>
          </a:xfrm>
        </p:spPr>
        <p:txBody>
          <a:bodyPr/>
          <a:lstStyle/>
          <a:p>
            <a:r>
              <a:rPr lang="ru-RU" dirty="0"/>
              <a:t>С</a:t>
            </a:r>
            <a:r>
              <a:rPr lang="ru-LV" dirty="0"/>
              <a:t>ерия «семь волшебных слайдов»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224374C-C9CF-CE00-ED4F-880CDD704FA3}"/>
              </a:ext>
            </a:extLst>
          </p:cNvPr>
          <p:cNvSpPr txBox="1"/>
          <p:nvPr/>
        </p:nvSpPr>
        <p:spPr>
          <a:xfrm>
            <a:off x="10649415" y="72482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LV" dirty="0">
                <a:solidFill>
                  <a:schemeClr val="bg1"/>
                </a:solidFill>
              </a:rPr>
              <a:t>3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673DD1A1-7BA6-5280-E9C9-41E0648580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78931" y="4749829"/>
            <a:ext cx="959583" cy="98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2570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A7A94B-C410-4853-D987-5CCA0A0CC7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3486" y="707114"/>
            <a:ext cx="10152382" cy="5426057"/>
          </a:xfrm>
        </p:spPr>
        <p:txBody>
          <a:bodyPr/>
          <a:lstStyle/>
          <a:p>
            <a:pPr algn="l"/>
            <a:r>
              <a:rPr lang="ru-RU" sz="2400" b="1" dirty="0">
                <a:solidFill>
                  <a:schemeClr val="bg1"/>
                </a:solidFill>
                <a:latin typeface="+mn-lt"/>
                <a:cs typeface="Phosphate Inline" panose="02000506050000020004" pitchFamily="2" charset="0"/>
              </a:rPr>
              <a:t>Рассказать ребёнку:</a:t>
            </a:r>
            <a:br>
              <a:rPr lang="ru-RU" sz="2400" b="1" dirty="0">
                <a:solidFill>
                  <a:schemeClr val="bg1"/>
                </a:solidFill>
                <a:latin typeface="+mn-lt"/>
                <a:cs typeface="Phosphate Inline" panose="02000506050000020004" pitchFamily="2" charset="0"/>
              </a:rPr>
            </a:br>
            <a:br>
              <a:rPr lang="ru-RU" sz="2400" dirty="0">
                <a:solidFill>
                  <a:schemeClr val="bg1"/>
                </a:solidFill>
                <a:latin typeface="+mn-lt"/>
                <a:cs typeface="Phosphate Inline" panose="02000506050000020004" pitchFamily="2" charset="0"/>
              </a:rPr>
            </a:br>
            <a:r>
              <a:rPr lang="ru-RU" sz="2400" dirty="0">
                <a:solidFill>
                  <a:schemeClr val="bg1"/>
                </a:solidFill>
                <a:latin typeface="+mn-lt"/>
                <a:cs typeface="Phosphate Inline" panose="02000506050000020004" pitchFamily="2" charset="0"/>
              </a:rPr>
              <a:t>Два способа решения конфликта: </a:t>
            </a:r>
            <a:br>
              <a:rPr lang="ru-RU" sz="2400" dirty="0">
                <a:solidFill>
                  <a:schemeClr val="bg1"/>
                </a:solidFill>
                <a:latin typeface="+mn-lt"/>
                <a:cs typeface="Phosphate Inline" panose="02000506050000020004" pitchFamily="2" charset="0"/>
              </a:rPr>
            </a:br>
            <a:r>
              <a:rPr lang="ru-RU" sz="2400" dirty="0">
                <a:solidFill>
                  <a:schemeClr val="bg1"/>
                </a:solidFill>
                <a:latin typeface="+mn-lt"/>
                <a:cs typeface="Phosphate Inline" panose="02000506050000020004" pitchFamily="2" charset="0"/>
              </a:rPr>
              <a:t>- </a:t>
            </a:r>
            <a:r>
              <a:rPr lang="ru-RU" sz="2400" b="1" dirty="0">
                <a:solidFill>
                  <a:schemeClr val="bg1"/>
                </a:solidFill>
                <a:latin typeface="+mn-lt"/>
                <a:cs typeface="Phosphate Inline" panose="02000506050000020004" pitchFamily="2" charset="0"/>
              </a:rPr>
              <a:t>деструктивный</a:t>
            </a:r>
            <a:r>
              <a:rPr lang="ru-RU" sz="2400" dirty="0">
                <a:solidFill>
                  <a:schemeClr val="bg1"/>
                </a:solidFill>
                <a:latin typeface="+mn-lt"/>
                <a:cs typeface="Phosphate Inline" panose="02000506050000020004" pitchFamily="2" charset="0"/>
              </a:rPr>
              <a:t> </a:t>
            </a:r>
            <a:br>
              <a:rPr lang="ru-RU" sz="2400" dirty="0">
                <a:solidFill>
                  <a:schemeClr val="bg1"/>
                </a:solidFill>
                <a:latin typeface="+mn-lt"/>
                <a:cs typeface="Phosphate Inline" panose="02000506050000020004" pitchFamily="2" charset="0"/>
              </a:rPr>
            </a:br>
            <a:r>
              <a:rPr lang="ru-RU" sz="2400" dirty="0">
                <a:solidFill>
                  <a:schemeClr val="bg1"/>
                </a:solidFill>
                <a:latin typeface="+mn-lt"/>
                <a:cs typeface="Phosphate Inline" panose="02000506050000020004" pitchFamily="2" charset="0"/>
              </a:rPr>
              <a:t>У</a:t>
            </a:r>
            <a:r>
              <a:rPr lang="ru-RU" sz="2400" i="0" dirty="0">
                <a:solidFill>
                  <a:schemeClr val="bg1"/>
                </a:solidFill>
                <a:effectLst/>
                <a:latin typeface="+mn-lt"/>
              </a:rPr>
              <a:t>йду, и не буду с ним общаться - Сам буду играть, мне никто не нужен - Позову учителя и она заставит всех помириться - Всех побью и заставлю играть</a:t>
            </a:r>
            <a:br>
              <a:rPr lang="ru-RU" sz="2400" i="0" dirty="0">
                <a:solidFill>
                  <a:schemeClr val="bg1"/>
                </a:solidFill>
                <a:effectLst/>
                <a:latin typeface="+mn-lt"/>
              </a:rPr>
            </a:br>
            <a:br>
              <a:rPr lang="ru-RU" sz="2400" i="0" dirty="0">
                <a:solidFill>
                  <a:schemeClr val="bg1"/>
                </a:solidFill>
                <a:effectLst/>
                <a:latin typeface="+mn-lt"/>
              </a:rPr>
            </a:br>
            <a:r>
              <a:rPr lang="ru-RU" sz="2400" b="1" i="0" dirty="0">
                <a:solidFill>
                  <a:schemeClr val="bg1"/>
                </a:solidFill>
                <a:effectLst/>
                <a:latin typeface="+mn-lt"/>
              </a:rPr>
              <a:t>- конструктивный </a:t>
            </a:r>
            <a:br>
              <a:rPr lang="ru-RU" sz="2400" i="0" dirty="0">
                <a:solidFill>
                  <a:schemeClr val="bg1"/>
                </a:solidFill>
                <a:effectLst/>
                <a:latin typeface="+mn-lt"/>
              </a:rPr>
            </a:br>
            <a:r>
              <a:rPr lang="ru-RU" sz="2400" i="0" dirty="0">
                <a:solidFill>
                  <a:schemeClr val="bg1"/>
                </a:solidFill>
                <a:effectLst/>
                <a:latin typeface="+mn-lt"/>
              </a:rPr>
              <a:t>Предложу другую игру - Спрошу у ребят, во что лучше поиграть -</a:t>
            </a:r>
            <a:br>
              <a:rPr lang="ru-RU" sz="2400" i="0" dirty="0">
                <a:solidFill>
                  <a:schemeClr val="bg1"/>
                </a:solidFill>
                <a:effectLst/>
                <a:latin typeface="+mn-lt"/>
              </a:rPr>
            </a:br>
            <a:r>
              <a:rPr lang="ru-RU" sz="2400" i="0" dirty="0">
                <a:solidFill>
                  <a:schemeClr val="bg1"/>
                </a:solidFill>
                <a:effectLst/>
                <a:latin typeface="+mn-lt"/>
              </a:rPr>
              <a:t>Попробую договориться</a:t>
            </a:r>
            <a:br>
              <a:rPr lang="ru-RU" sz="2400" b="0" i="0" dirty="0">
                <a:solidFill>
                  <a:schemeClr val="bg1"/>
                </a:solidFill>
                <a:effectLst/>
                <a:latin typeface="+mn-lt"/>
              </a:rPr>
            </a:br>
            <a:endParaRPr lang="ru-LV" sz="3600" dirty="0">
              <a:cs typeface="Phosphate Inline" panose="02000506050000020004" pitchFamily="2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0C48307-F0EB-F2C2-F852-DE921A5096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95978" y="5731798"/>
            <a:ext cx="4766343" cy="419088"/>
          </a:xfrm>
        </p:spPr>
        <p:txBody>
          <a:bodyPr/>
          <a:lstStyle/>
          <a:p>
            <a:r>
              <a:rPr lang="ru-RU" dirty="0"/>
              <a:t>С</a:t>
            </a:r>
            <a:r>
              <a:rPr lang="ru-LV" dirty="0"/>
              <a:t>ерия «семь волшебных слайдов»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224374C-C9CF-CE00-ED4F-880CDD704FA3}"/>
              </a:ext>
            </a:extLst>
          </p:cNvPr>
          <p:cNvSpPr txBox="1"/>
          <p:nvPr/>
        </p:nvSpPr>
        <p:spPr>
          <a:xfrm>
            <a:off x="10649415" y="72482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LV" dirty="0">
                <a:solidFill>
                  <a:schemeClr val="bg1"/>
                </a:solidFill>
              </a:rPr>
              <a:t>4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673DD1A1-7BA6-5280-E9C9-41E0648580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78931" y="4749829"/>
            <a:ext cx="959583" cy="98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1918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A7A94B-C410-4853-D987-5CCA0A0CC7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3486" y="707114"/>
            <a:ext cx="10152382" cy="5426057"/>
          </a:xfrm>
        </p:spPr>
        <p:txBody>
          <a:bodyPr/>
          <a:lstStyle/>
          <a:p>
            <a:pPr algn="l"/>
            <a:r>
              <a:rPr lang="ru-RU" sz="2400" b="1" dirty="0">
                <a:solidFill>
                  <a:schemeClr val="bg1"/>
                </a:solidFill>
                <a:cs typeface="Phosphate Inline" panose="02000506050000020004" pitchFamily="2" charset="0"/>
              </a:rPr>
              <a:t>Воспитывать ребёнка в направлениях: </a:t>
            </a:r>
            <a:br>
              <a:rPr lang="ru-RU" sz="2400" b="1" dirty="0">
                <a:solidFill>
                  <a:schemeClr val="bg1"/>
                </a:solidFill>
                <a:cs typeface="Phosphate Inline" panose="02000506050000020004" pitchFamily="2" charset="0"/>
              </a:rPr>
            </a:br>
            <a:r>
              <a:rPr lang="ru-RU" sz="2400" b="1" dirty="0">
                <a:solidFill>
                  <a:schemeClr val="bg1"/>
                </a:solidFill>
                <a:cs typeface="Phosphate Inline" panose="02000506050000020004" pitchFamily="2" charset="0"/>
              </a:rPr>
              <a:t>- </a:t>
            </a:r>
            <a:r>
              <a:rPr lang="ru-RU" sz="2400" b="0" i="0" dirty="0">
                <a:solidFill>
                  <a:schemeClr val="bg1"/>
                </a:solidFill>
                <a:effectLst/>
              </a:rPr>
              <a:t>стремление к сотрудничеству</a:t>
            </a:r>
            <a:br>
              <a:rPr lang="ru-RU" sz="2400" b="0" i="0" dirty="0">
                <a:solidFill>
                  <a:schemeClr val="bg1"/>
                </a:solidFill>
                <a:effectLst/>
              </a:rPr>
            </a:br>
            <a:r>
              <a:rPr lang="ru-RU" sz="2400" b="0" i="0" dirty="0">
                <a:solidFill>
                  <a:schemeClr val="bg1"/>
                </a:solidFill>
                <a:effectLst/>
              </a:rPr>
              <a:t>- позитивное общение</a:t>
            </a:r>
            <a:br>
              <a:rPr lang="ru-RU" sz="2400" b="0" i="0" dirty="0">
                <a:solidFill>
                  <a:schemeClr val="bg1"/>
                </a:solidFill>
                <a:effectLst/>
              </a:rPr>
            </a:br>
            <a:r>
              <a:rPr lang="ru-RU" sz="2400" b="0" i="0" dirty="0">
                <a:solidFill>
                  <a:schemeClr val="bg1"/>
                </a:solidFill>
                <a:effectLst/>
              </a:rPr>
              <a:t>- терпимость (толерантность)</a:t>
            </a:r>
            <a:br>
              <a:rPr lang="ru-RU" sz="2400" b="0" i="0" dirty="0">
                <a:solidFill>
                  <a:schemeClr val="bg1"/>
                </a:solidFill>
                <a:effectLst/>
              </a:rPr>
            </a:br>
            <a:r>
              <a:rPr lang="ru-RU" sz="2400" b="0" i="0" dirty="0">
                <a:solidFill>
                  <a:schemeClr val="bg1"/>
                </a:solidFill>
                <a:effectLst/>
              </a:rPr>
              <a:t>- эмпатия</a:t>
            </a:r>
            <a:br>
              <a:rPr lang="ru-RU" sz="2400" b="0" i="0" dirty="0">
                <a:solidFill>
                  <a:schemeClr val="bg1"/>
                </a:solidFill>
                <a:effectLst/>
              </a:rPr>
            </a:br>
            <a:r>
              <a:rPr lang="ru-RU" sz="2400" b="0" i="0" dirty="0">
                <a:solidFill>
                  <a:schemeClr val="bg1"/>
                </a:solidFill>
                <a:effectLst/>
              </a:rPr>
              <a:t>- самоконтроль в эмоциях и поступках (управление агрессией)</a:t>
            </a:r>
            <a:br>
              <a:rPr lang="ru-RU" sz="2400" b="0" i="0" dirty="0">
                <a:solidFill>
                  <a:schemeClr val="bg1"/>
                </a:solidFill>
                <a:effectLst/>
              </a:rPr>
            </a:br>
            <a:r>
              <a:rPr lang="ru-RU" sz="2400" b="0" i="0" dirty="0">
                <a:solidFill>
                  <a:schemeClr val="bg1"/>
                </a:solidFill>
                <a:effectLst/>
              </a:rPr>
              <a:t>- ответственность за свои действия</a:t>
            </a:r>
            <a:br>
              <a:rPr lang="ru-RU" sz="2400" b="0" i="0" dirty="0">
                <a:solidFill>
                  <a:schemeClr val="bg1"/>
                </a:solidFill>
                <a:effectLst/>
              </a:rPr>
            </a:br>
            <a:r>
              <a:rPr lang="ru-RU" sz="2400" b="0" i="0" dirty="0">
                <a:solidFill>
                  <a:schemeClr val="bg1"/>
                </a:solidFill>
                <a:effectLst/>
              </a:rPr>
              <a:t>- развитие эмоционального интеллекта</a:t>
            </a:r>
            <a:br>
              <a:rPr lang="ru-RU" sz="2400" b="0" i="0" dirty="0">
                <a:solidFill>
                  <a:schemeClr val="bg1"/>
                </a:solidFill>
                <a:effectLst/>
              </a:rPr>
            </a:br>
            <a:r>
              <a:rPr lang="ru-RU" sz="2400" b="0" i="0" dirty="0">
                <a:solidFill>
                  <a:schemeClr val="bg1"/>
                </a:solidFill>
                <a:effectLst/>
              </a:rPr>
              <a:t>- пополнение лексикона</a:t>
            </a:r>
            <a:br>
              <a:rPr lang="ru-RU" sz="2400" b="0" i="0" dirty="0">
                <a:solidFill>
                  <a:schemeClr val="bg1"/>
                </a:solidFill>
                <a:effectLst/>
              </a:rPr>
            </a:br>
            <a:r>
              <a:rPr lang="ru-RU" sz="2400" b="0" i="0" dirty="0">
                <a:solidFill>
                  <a:schemeClr val="bg1"/>
                </a:solidFill>
                <a:effectLst/>
              </a:rPr>
              <a:t>- «Я-высказывания»</a:t>
            </a:r>
            <a:br>
              <a:rPr lang="ru-RU" sz="2400" b="0" i="0" dirty="0">
                <a:solidFill>
                  <a:schemeClr val="bg1"/>
                </a:solidFill>
                <a:effectLst/>
              </a:rPr>
            </a:br>
            <a:r>
              <a:rPr lang="ru-RU" sz="2400" b="0" i="0" dirty="0">
                <a:solidFill>
                  <a:schemeClr val="bg1"/>
                </a:solidFill>
                <a:effectLst/>
              </a:rPr>
              <a:t>- активное слушание</a:t>
            </a:r>
            <a:br>
              <a:rPr lang="ru-RU" sz="2400" b="0" i="0" dirty="0">
                <a:solidFill>
                  <a:schemeClr val="bg1"/>
                </a:solidFill>
                <a:effectLst/>
              </a:rPr>
            </a:br>
            <a:r>
              <a:rPr lang="ru-RU" sz="2400" b="0" i="0" dirty="0">
                <a:solidFill>
                  <a:schemeClr val="bg1"/>
                </a:solidFill>
                <a:effectLst/>
              </a:rPr>
              <a:t>для формирования его конфликтологической компетентности</a:t>
            </a:r>
            <a:br>
              <a:rPr lang="ru-RU" sz="3600" dirty="0">
                <a:cs typeface="Phosphate Inline" panose="02000506050000020004" pitchFamily="2" charset="0"/>
              </a:rPr>
            </a:br>
            <a:endParaRPr lang="ru-LV" sz="3600" dirty="0">
              <a:cs typeface="Phosphate Inline" panose="02000506050000020004" pitchFamily="2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0C48307-F0EB-F2C2-F852-DE921A5096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95978" y="5731798"/>
            <a:ext cx="4766343" cy="419088"/>
          </a:xfrm>
        </p:spPr>
        <p:txBody>
          <a:bodyPr/>
          <a:lstStyle/>
          <a:p>
            <a:r>
              <a:rPr lang="ru-RU" dirty="0"/>
              <a:t>С</a:t>
            </a:r>
            <a:r>
              <a:rPr lang="ru-LV" dirty="0"/>
              <a:t>ерия «семь волшебных слайдов»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224374C-C9CF-CE00-ED4F-880CDD704FA3}"/>
              </a:ext>
            </a:extLst>
          </p:cNvPr>
          <p:cNvSpPr txBox="1"/>
          <p:nvPr/>
        </p:nvSpPr>
        <p:spPr>
          <a:xfrm>
            <a:off x="10649415" y="72482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LV" dirty="0">
                <a:solidFill>
                  <a:schemeClr val="bg1"/>
                </a:solidFill>
              </a:rPr>
              <a:t>5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673DD1A1-7BA6-5280-E9C9-41E0648580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78931" y="4749829"/>
            <a:ext cx="959583" cy="98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76879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A7A94B-C410-4853-D987-5CCA0A0CC7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3486" y="707114"/>
            <a:ext cx="10152382" cy="5426057"/>
          </a:xfrm>
        </p:spPr>
        <p:txBody>
          <a:bodyPr/>
          <a:lstStyle/>
          <a:p>
            <a:r>
              <a:rPr lang="ru-RU" sz="2400" b="1" dirty="0">
                <a:cs typeface="Phosphate Inline" panose="02000506050000020004" pitchFamily="2" charset="0"/>
              </a:rPr>
              <a:t>Что делать:</a:t>
            </a:r>
            <a:br>
              <a:rPr lang="ru-RU" sz="2400" dirty="0">
                <a:cs typeface="Phosphate Inline" panose="02000506050000020004" pitchFamily="2" charset="0"/>
              </a:rPr>
            </a:br>
            <a:r>
              <a:rPr lang="ru-RU" sz="2400" dirty="0">
                <a:cs typeface="Phosphate Inline" panose="02000506050000020004" pitchFamily="2" charset="0"/>
              </a:rPr>
              <a:t>- показывать готовность выслушать и помочь, подтверждать это делом</a:t>
            </a:r>
            <a:br>
              <a:rPr lang="ru-RU" sz="2400" dirty="0">
                <a:cs typeface="Phosphate Inline" panose="02000506050000020004" pitchFamily="2" charset="0"/>
              </a:rPr>
            </a:br>
            <a:r>
              <a:rPr lang="ru-RU" sz="2400" dirty="0">
                <a:cs typeface="Phosphate Inline" panose="02000506050000020004" pitchFamily="2" charset="0"/>
              </a:rPr>
              <a:t>- задавать конкретные открытые вопросы, касающиеся конфликта, внимательно слушать, переспрашивать – верно ли вы понимаете ребёнка</a:t>
            </a:r>
            <a:br>
              <a:rPr lang="ru-RU" sz="2400" dirty="0">
                <a:cs typeface="Phosphate Inline" panose="02000506050000020004" pitchFamily="2" charset="0"/>
              </a:rPr>
            </a:br>
            <a:r>
              <a:rPr lang="ru-RU" sz="2400" dirty="0">
                <a:cs typeface="Phosphate Inline" panose="02000506050000020004" pitchFamily="2" charset="0"/>
              </a:rPr>
              <a:t>- вопросы: «кто», «где», «когда», «как» и контрольный – «как ты считаешь – зачем?». Плюс добавочный – что думаешь по этому поводу? </a:t>
            </a:r>
            <a:br>
              <a:rPr lang="ru-RU" sz="2400" dirty="0">
                <a:cs typeface="Phosphate Inline" panose="02000506050000020004" pitchFamily="2" charset="0"/>
              </a:rPr>
            </a:br>
            <a:r>
              <a:rPr lang="ru-RU" sz="2400" b="1" dirty="0">
                <a:cs typeface="Phosphate Inline" panose="02000506050000020004" pitchFamily="2" charset="0"/>
              </a:rPr>
              <a:t>НЕ СПРАШИВАТЬ СРАЗУ: «И ЧТО ТЫ ДУМАЕШЬ ДЕЛАТЬ?»!!!</a:t>
            </a:r>
            <a:r>
              <a:rPr lang="ru-RU" sz="2400" dirty="0">
                <a:cs typeface="Phosphate Inline" panose="02000506050000020004" pitchFamily="2" charset="0"/>
              </a:rPr>
              <a:t> </a:t>
            </a:r>
            <a:br>
              <a:rPr lang="ru-RU" sz="3600" dirty="0">
                <a:cs typeface="Phosphate Inline" panose="02000506050000020004" pitchFamily="2" charset="0"/>
              </a:rPr>
            </a:br>
            <a:br>
              <a:rPr lang="ru-RU" sz="3600" dirty="0">
                <a:cs typeface="Phosphate Inline" panose="02000506050000020004" pitchFamily="2" charset="0"/>
              </a:rPr>
            </a:br>
            <a:endParaRPr lang="ru-LV" sz="3600" dirty="0">
              <a:cs typeface="Phosphate Inline" panose="02000506050000020004" pitchFamily="2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0C48307-F0EB-F2C2-F852-DE921A5096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95978" y="5731798"/>
            <a:ext cx="4766343" cy="419088"/>
          </a:xfrm>
        </p:spPr>
        <p:txBody>
          <a:bodyPr/>
          <a:lstStyle/>
          <a:p>
            <a:r>
              <a:rPr lang="ru-RU" dirty="0"/>
              <a:t>С</a:t>
            </a:r>
            <a:r>
              <a:rPr lang="ru-LV" dirty="0"/>
              <a:t>ерия «семь волшебных слайдов»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224374C-C9CF-CE00-ED4F-880CDD704FA3}"/>
              </a:ext>
            </a:extLst>
          </p:cNvPr>
          <p:cNvSpPr txBox="1"/>
          <p:nvPr/>
        </p:nvSpPr>
        <p:spPr>
          <a:xfrm>
            <a:off x="10649415" y="72482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LV" dirty="0">
                <a:solidFill>
                  <a:schemeClr val="bg1"/>
                </a:solidFill>
              </a:rPr>
              <a:t>6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673DD1A1-7BA6-5280-E9C9-41E0648580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78931" y="4749829"/>
            <a:ext cx="959583" cy="98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31892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A7A94B-C410-4853-D987-5CCA0A0CC7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3486" y="707114"/>
            <a:ext cx="10152382" cy="5426057"/>
          </a:xfrm>
        </p:spPr>
        <p:txBody>
          <a:bodyPr/>
          <a:lstStyle/>
          <a:p>
            <a:r>
              <a:rPr lang="ru-RU" sz="2400" dirty="0">
                <a:cs typeface="Phosphate Inline" panose="02000506050000020004" pitchFamily="2" charset="0"/>
              </a:rPr>
              <a:t>Только получив обстоятельные ответы на все ваши вопросы и сформировав некое мнение в отношении конфликта, вы можете спросить – «У тебя есть решение, или вместе подумаем?»</a:t>
            </a:r>
            <a:br>
              <a:rPr lang="ru-RU" sz="2400" dirty="0">
                <a:cs typeface="Phosphate Inline" panose="02000506050000020004" pitchFamily="2" charset="0"/>
              </a:rPr>
            </a:br>
            <a:br>
              <a:rPr lang="ru-RU" sz="2400" dirty="0">
                <a:cs typeface="Phosphate Inline" panose="02000506050000020004" pitchFamily="2" charset="0"/>
              </a:rPr>
            </a:br>
            <a:r>
              <a:rPr lang="ru-RU" sz="2400" dirty="0">
                <a:cs typeface="Phosphate Inline" panose="02000506050000020004" pitchFamily="2" charset="0"/>
              </a:rPr>
              <a:t>Не настаивать, если ребёнок хочет сам разобраться и принять решение. Озвучить вашу уверенность в том, что он справится и ваш интерес к ситуации.</a:t>
            </a:r>
            <a:br>
              <a:rPr lang="ru-RU" sz="3600" dirty="0">
                <a:cs typeface="Phosphate Inline" panose="02000506050000020004" pitchFamily="2" charset="0"/>
              </a:rPr>
            </a:br>
            <a:br>
              <a:rPr lang="ru-RU" sz="3600" dirty="0">
                <a:cs typeface="Phosphate Inline" panose="02000506050000020004" pitchFamily="2" charset="0"/>
              </a:rPr>
            </a:br>
            <a:endParaRPr lang="ru-LV" sz="3600" dirty="0">
              <a:cs typeface="Phosphate Inline" panose="02000506050000020004" pitchFamily="2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0C48307-F0EB-F2C2-F852-DE921A5096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95978" y="5731798"/>
            <a:ext cx="4766343" cy="419088"/>
          </a:xfrm>
        </p:spPr>
        <p:txBody>
          <a:bodyPr/>
          <a:lstStyle/>
          <a:p>
            <a:r>
              <a:rPr lang="ru-RU" dirty="0"/>
              <a:t>С</a:t>
            </a:r>
            <a:r>
              <a:rPr lang="ru-LV" dirty="0"/>
              <a:t>ерия «семь волшебных слайдов»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224374C-C9CF-CE00-ED4F-880CDD704FA3}"/>
              </a:ext>
            </a:extLst>
          </p:cNvPr>
          <p:cNvSpPr txBox="1"/>
          <p:nvPr/>
        </p:nvSpPr>
        <p:spPr>
          <a:xfrm>
            <a:off x="10649415" y="72482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LV" dirty="0">
                <a:solidFill>
                  <a:schemeClr val="bg1"/>
                </a:solidFill>
              </a:rPr>
              <a:t>7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673DD1A1-7BA6-5280-E9C9-41E0648580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78931" y="4749829"/>
            <a:ext cx="959583" cy="98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56501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A7A94B-C410-4853-D987-5CCA0A0CC7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3486" y="607238"/>
            <a:ext cx="10152382" cy="5593674"/>
          </a:xfrm>
        </p:spPr>
        <p:txBody>
          <a:bodyPr/>
          <a:lstStyle/>
          <a:p>
            <a:pPr algn="l"/>
            <a:r>
              <a:rPr lang="ru-RU" sz="2400" b="1" i="0" dirty="0">
                <a:solidFill>
                  <a:schemeClr val="bg1"/>
                </a:solidFill>
                <a:effectLst/>
                <a:latin typeface="+mn-lt"/>
              </a:rPr>
              <a:t>Для развития конфликтологической компетентности ребёнка с ним НУЖНО ЗАНИМАТЬСЯ РЕГУЛЯРНО!</a:t>
            </a:r>
            <a:br>
              <a:rPr lang="ru-RU" sz="2400" b="1" i="0" dirty="0">
                <a:solidFill>
                  <a:schemeClr val="bg1"/>
                </a:solidFill>
                <a:effectLst/>
                <a:latin typeface="+mn-lt"/>
              </a:rPr>
            </a:br>
            <a:br>
              <a:rPr lang="ru-RU" sz="2400" b="1" i="0" dirty="0">
                <a:solidFill>
                  <a:schemeClr val="bg1"/>
                </a:solidFill>
                <a:effectLst/>
                <a:latin typeface="+mn-lt"/>
              </a:rPr>
            </a:br>
            <a:br>
              <a:rPr lang="ru-RU" sz="2400" b="1" i="0" dirty="0">
                <a:solidFill>
                  <a:schemeClr val="bg1"/>
                </a:solidFill>
                <a:effectLst/>
                <a:latin typeface="+mn-lt"/>
              </a:rPr>
            </a:br>
            <a:r>
              <a:rPr lang="ru-RU" sz="2400" b="1" i="0" dirty="0">
                <a:solidFill>
                  <a:schemeClr val="bg1"/>
                </a:solidFill>
                <a:effectLst/>
                <a:latin typeface="+mn-lt"/>
              </a:rPr>
              <a:t>- </a:t>
            </a:r>
            <a:r>
              <a:rPr lang="ru-RU" sz="2400" b="1" i="0" dirty="0" err="1">
                <a:solidFill>
                  <a:schemeClr val="bg1"/>
                </a:solidFill>
                <a:effectLst/>
                <a:latin typeface="+mn-lt"/>
              </a:rPr>
              <a:t>Синквейн</a:t>
            </a:r>
            <a:br>
              <a:rPr lang="ru-RU" sz="2400" b="1" i="0" dirty="0">
                <a:solidFill>
                  <a:schemeClr val="bg1"/>
                </a:solidFill>
                <a:effectLst/>
                <a:latin typeface="+mn-lt"/>
              </a:rPr>
            </a:br>
            <a:br>
              <a:rPr lang="ru-RU" sz="2400" b="1" i="0" dirty="0">
                <a:solidFill>
                  <a:schemeClr val="bg1"/>
                </a:solidFill>
                <a:effectLst/>
                <a:latin typeface="+mn-lt"/>
              </a:rPr>
            </a:br>
            <a:r>
              <a:rPr lang="ru-RU" sz="2400" b="1" i="0" dirty="0">
                <a:solidFill>
                  <a:schemeClr val="bg1"/>
                </a:solidFill>
                <a:effectLst/>
                <a:latin typeface="+mn-lt"/>
              </a:rPr>
              <a:t>- Апперцептивный тест</a:t>
            </a:r>
            <a:br>
              <a:rPr lang="ru-RU" sz="2400" b="1" i="0" dirty="0">
                <a:solidFill>
                  <a:schemeClr val="bg1"/>
                </a:solidFill>
                <a:effectLst/>
                <a:latin typeface="+mn-lt"/>
              </a:rPr>
            </a:br>
            <a:br>
              <a:rPr lang="ru-RU" sz="2400" b="1" i="0" dirty="0">
                <a:solidFill>
                  <a:schemeClr val="bg1"/>
                </a:solidFill>
                <a:effectLst/>
                <a:latin typeface="+mn-lt"/>
              </a:rPr>
            </a:br>
            <a:r>
              <a:rPr lang="ru-RU" sz="2400" b="1" i="0" dirty="0">
                <a:solidFill>
                  <a:schemeClr val="bg1"/>
                </a:solidFill>
                <a:effectLst/>
                <a:latin typeface="+mn-lt"/>
              </a:rPr>
              <a:t>- Сочинение концовки ситуации по комиксу</a:t>
            </a:r>
            <a:br>
              <a:rPr lang="ru-RU" sz="2400" b="0" i="0" dirty="0">
                <a:solidFill>
                  <a:schemeClr val="bg1"/>
                </a:solidFill>
                <a:effectLst/>
                <a:latin typeface="+mn-lt"/>
              </a:rPr>
            </a:br>
            <a:br>
              <a:rPr lang="ru-RU" sz="2400" b="0" i="0" dirty="0">
                <a:solidFill>
                  <a:schemeClr val="bg1"/>
                </a:solidFill>
                <a:effectLst/>
                <a:latin typeface="+mn-lt"/>
              </a:rPr>
            </a:br>
            <a:r>
              <a:rPr lang="ru-RU" sz="2400" b="0" i="0" dirty="0">
                <a:solidFill>
                  <a:schemeClr val="bg1"/>
                </a:solidFill>
                <a:effectLst/>
                <a:latin typeface="+mn-lt"/>
              </a:rPr>
              <a:t>Всё это мы вам можем дать БЕСПЛАТНО каждую среду в 21:00</a:t>
            </a:r>
            <a:br>
              <a:rPr lang="ru-RU" sz="2400" b="0" i="0" dirty="0">
                <a:solidFill>
                  <a:schemeClr val="bg1"/>
                </a:solidFill>
                <a:effectLst/>
                <a:latin typeface="+mn-lt"/>
              </a:rPr>
            </a:br>
            <a:r>
              <a:rPr lang="ru-RU" sz="2400" b="0" i="0" dirty="0">
                <a:solidFill>
                  <a:schemeClr val="bg1"/>
                </a:solidFill>
                <a:effectLst/>
                <a:latin typeface="+mn-lt"/>
              </a:rPr>
              <a:t>регистрируйтесь на </a:t>
            </a:r>
            <a:r>
              <a:rPr lang="en-GB" sz="2400" b="0" i="0" dirty="0">
                <a:solidFill>
                  <a:schemeClr val="bg1"/>
                </a:solidFill>
                <a:effectLst/>
                <a:latin typeface="+mn-l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</a:t>
            </a:r>
            <a:r>
              <a:rPr lang="en-GB" sz="2400" b="0" i="0" dirty="0" err="1">
                <a:solidFill>
                  <a:schemeClr val="bg1"/>
                </a:solidFill>
                <a:effectLst/>
                <a:latin typeface="+mn-l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www.bissc.site</a:t>
            </a:r>
            <a:br>
              <a:rPr lang="ru-RU" sz="12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</a:br>
            <a:br>
              <a:rPr lang="ru-RU" sz="12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</a:br>
            <a:br>
              <a:rPr lang="ru-RU" sz="12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</a:br>
            <a:br>
              <a:rPr lang="ru-RU" sz="12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</a:br>
            <a:endParaRPr lang="ru-LV" sz="1200" dirty="0">
              <a:cs typeface="Phosphate Inline" panose="02000506050000020004" pitchFamily="2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0C48307-F0EB-F2C2-F852-DE921A5096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95978" y="5731798"/>
            <a:ext cx="4766343" cy="419088"/>
          </a:xfrm>
        </p:spPr>
        <p:txBody>
          <a:bodyPr/>
          <a:lstStyle/>
          <a:p>
            <a:r>
              <a:rPr lang="ru-RU" dirty="0"/>
              <a:t>С</a:t>
            </a:r>
            <a:r>
              <a:rPr lang="ru-LV" dirty="0"/>
              <a:t>ерия «семь волшебных слайдов»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224374C-C9CF-CE00-ED4F-880CDD704FA3}"/>
              </a:ext>
            </a:extLst>
          </p:cNvPr>
          <p:cNvSpPr txBox="1"/>
          <p:nvPr/>
        </p:nvSpPr>
        <p:spPr>
          <a:xfrm rot="16200000">
            <a:off x="10274954" y="422572"/>
            <a:ext cx="1005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LV" dirty="0">
                <a:solidFill>
                  <a:schemeClr val="bg1"/>
                </a:solidFill>
              </a:rPr>
              <a:t>шпора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673DD1A1-7BA6-5280-E9C9-41E0648580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78931" y="4749829"/>
            <a:ext cx="959583" cy="98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10256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вет директоров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Совет директоров</Template>
  <TotalTime>4384</TotalTime>
  <Words>585</Words>
  <Application>Microsoft Macintosh PowerPoint</Application>
  <PresentationFormat>Широкоэкранный</PresentationFormat>
  <Paragraphs>29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Century Gothic</vt:lpstr>
      <vt:lpstr>Roboto</vt:lpstr>
      <vt:lpstr>Wingdings 3</vt:lpstr>
      <vt:lpstr>Совет директоров</vt:lpstr>
      <vt:lpstr> Как научить ребёнка управлять конфликтами</vt:lpstr>
      <vt:lpstr>Конфликт - это столкновение противоположных действий, взглядов, интересов, стремлений, планов, мнений, мотивов, потребностей различных людей или одного человека, несущее, по мнению каждого участника конфликта, угрозу его интересам и идентичности.    </vt:lpstr>
      <vt:lpstr>Модели поведения в конфликтной ситуации:  1. Противоборство (кто сильнее, тот и выиграл) 2. Избегание (организация физической невозможности для оппонента конфликтовать) 3. Приспособление (уступки) 4. Компромисс (ни нашим, ни вашим) 5. Сотрудничество (переговоры с определением одинаковой выгоды для обеих сторон)  </vt:lpstr>
      <vt:lpstr>Объяснить ребёнку:   1. Конфликт – это НОРМАЛЬНО 2. Конфликт – это не только плохо, но и хорошо. 3. Кто чаще всего провоцирует конфликт  - агрессивные - молчуны - лживые - всем недовольные - всем довольные - скрытные - всё знающие - нерешительные - нетерпеливые</vt:lpstr>
      <vt:lpstr>Рассказать ребёнку:  Два способа решения конфликта:  - деструктивный  Уйду, и не буду с ним общаться - Сам буду играть, мне никто не нужен - Позову учителя и она заставит всех помириться - Всех побью и заставлю играть  - конструктивный  Предложу другую игру - Спрошу у ребят, во что лучше поиграть - Попробую договориться </vt:lpstr>
      <vt:lpstr>Воспитывать ребёнка в направлениях:  - стремление к сотрудничеству - позитивное общение - терпимость (толерантность) - эмпатия - самоконтроль в эмоциях и поступках (управление агрессией) - ответственность за свои действия - развитие эмоционального интеллекта - пополнение лексикона - «Я-высказывания» - активное слушание для формирования его конфликтологической компетентности </vt:lpstr>
      <vt:lpstr>Что делать: - показывать готовность выслушать и помочь, подтверждать это делом - задавать конкретные открытые вопросы, касающиеся конфликта, внимательно слушать, переспрашивать – верно ли вы понимаете ребёнка - вопросы: «кто», «где», «когда», «как» и контрольный – «как ты считаешь – зачем?». Плюс добавочный – что думаешь по этому поводу?  НЕ СПРАШИВАТЬ СРАЗУ: «И ЧТО ТЫ ДУМАЕШЬ ДЕЛАТЬ?»!!!   </vt:lpstr>
      <vt:lpstr>Только получив обстоятельные ответы на все ваши вопросы и сформировав некое мнение в отношении конфликта, вы можете спросить – «У тебя есть решение, или вместе подумаем?»  Не настаивать, если ребёнок хочет сам разобраться и принять решение. Озвучить вашу уверенность в том, что он справится и ваш интерес к ситуации.  </vt:lpstr>
      <vt:lpstr>Для развития конфликтологической компетентности ребёнка с ним НУЖНО ЗАНИМАТЬСЯ РЕГУЛЯРНО!   - Синквейн  - Апперцептивный тест  - Сочинение концовки ситуации по комиксу  Всё это мы вам можем дать БЕСПЛАТНО каждую среду в 21:00 регистрируйтесь на https://www.bissc.site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Как привить детям хорошие манеры  в 21 веке</dc:title>
  <dc:creator>Вацлав Володарский</dc:creator>
  <cp:lastModifiedBy>Вацлав Володарский</cp:lastModifiedBy>
  <cp:revision>12</cp:revision>
  <dcterms:created xsi:type="dcterms:W3CDTF">2023-04-24T13:45:08Z</dcterms:created>
  <dcterms:modified xsi:type="dcterms:W3CDTF">2023-04-28T16:58:42Z</dcterms:modified>
</cp:coreProperties>
</file>