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68" r:id="rId5"/>
    <p:sldId id="269" r:id="rId6"/>
    <p:sldId id="270" r:id="rId7"/>
    <p:sldId id="271" r:id="rId8"/>
    <p:sldId id="272" r:id="rId9"/>
    <p:sldId id="267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95"/>
    <p:restoredTop sz="95928"/>
  </p:normalViewPr>
  <p:slideViewPr>
    <p:cSldViewPr snapToGrid="0">
      <p:cViewPr varScale="1">
        <p:scale>
          <a:sx n="116" d="100"/>
          <a:sy n="116" d="100"/>
        </p:scale>
        <p:origin x="224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8/16/23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8/16/23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8/16/23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8/16/23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8/16/23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8/16/23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8/16/23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8/16/23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8/16/23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8/16/23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8/16/23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8/16/23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8/16/23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8/16/23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8/16/23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8/16/23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8/16/23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8/16/23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bissc.site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A7A94B-C410-4853-D987-5CCA0A0CC7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3936" y="2046541"/>
            <a:ext cx="4944667" cy="152569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2800" b="1" i="0" u="none" strike="noStrike" dirty="0">
                <a:solidFill>
                  <a:srgbClr val="00B050"/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</a:rPr>
              <a:t>Как справиться с агрессией ребёнка</a:t>
            </a:r>
            <a:endParaRPr lang="en-US" sz="2800" b="0" i="0" kern="1200" dirty="0">
              <a:solidFill>
                <a:srgbClr val="00B050"/>
              </a:solidFill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C48307-F0EB-F2C2-F852-DE921A5096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07145" y="5838696"/>
            <a:ext cx="4378250" cy="3648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1600" b="0" i="0" kern="1200" cap="all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Серия</a:t>
            </a:r>
            <a:r>
              <a:rPr lang="en-US" sz="1600" b="0" i="0" kern="1200" cap="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 «</a:t>
            </a:r>
            <a:r>
              <a:rPr lang="ru-RU" sz="1600" dirty="0"/>
              <a:t>СЕМЬ</a:t>
            </a:r>
            <a:r>
              <a:rPr lang="en-US" sz="1600" b="0" i="0" kern="1200" cap="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 волшебных слайдов»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8F798B8-1C3B-4B89-8B9A-3F9613CD0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3" y="396837"/>
            <a:ext cx="6451503" cy="6058999"/>
            <a:chOff x="423333" y="396837"/>
            <a:chExt cx="6451503" cy="605899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6FBC0DC-E9D1-4FE7-A92D-8C0C21E6C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3" y="402165"/>
              <a:ext cx="522933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5B8AD05-BFBB-476E-A552-5125E1F1F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3161515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55960B2F-90D8-4D62-B831-C33669F8D2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5004670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471C36F-11CF-6955-9EBD-F6A25E4A7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369" y="1183314"/>
            <a:ext cx="5723631" cy="221790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EC46445-3C6A-F0BC-11F0-E122CDE1D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32" y="4179449"/>
            <a:ext cx="2201815" cy="22640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24374C-C9CF-CE00-ED4F-880CDD704FA3}"/>
              </a:ext>
            </a:extLst>
          </p:cNvPr>
          <p:cNvSpPr txBox="1"/>
          <p:nvPr/>
        </p:nvSpPr>
        <p:spPr>
          <a:xfrm>
            <a:off x="10589111" y="696051"/>
            <a:ext cx="416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LV" dirty="0">
                <a:solidFill>
                  <a:schemeClr val="bg1"/>
                </a:solidFill>
              </a:rPr>
              <a:t>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3BFA44-887A-4DA9-42E2-AC1C8254087E}"/>
              </a:ext>
            </a:extLst>
          </p:cNvPr>
          <p:cNvSpPr txBox="1"/>
          <p:nvPr/>
        </p:nvSpPr>
        <p:spPr>
          <a:xfrm>
            <a:off x="128510" y="304792"/>
            <a:ext cx="64988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Бесплатная служба помощи родителям</a:t>
            </a:r>
          </a:p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«СПАСИТЕЛЬНАЯ СРЕДА 2.0»</a:t>
            </a:r>
            <a:endParaRPr lang="ru-LV" sz="2400" b="1" dirty="0">
              <a:solidFill>
                <a:schemeClr val="accent6">
                  <a:lumMod val="75000"/>
                </a:schemeClr>
              </a:solidFill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7804905-7190-04DD-B07B-49C76E6461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8904" y="2456290"/>
            <a:ext cx="3619500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933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A7A94B-C410-4853-D987-5CCA0A0CC7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486" y="607238"/>
            <a:ext cx="10152382" cy="5593674"/>
          </a:xfrm>
        </p:spPr>
        <p:txBody>
          <a:bodyPr/>
          <a:lstStyle/>
          <a:p>
            <a:pPr algn="l"/>
            <a:r>
              <a:rPr lang="ru-RU" sz="2400" b="0" i="0" dirty="0">
                <a:solidFill>
                  <a:srgbClr val="E1E3E6"/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  <a:cs typeface="Brush Script MT" panose="03060802040406070304" pitchFamily="66" charset="-122"/>
              </a:rPr>
              <a:t>«Наша беда в том, что слушая, мы ни хрена не слышим. А если слышим, то не обращаем внимания. А если обращаем внимание, то не оцениваем. А если оцениваем, то не придаём значения.» </a:t>
            </a:r>
            <a:br>
              <a:rPr lang="ru-RU" sz="2400" b="0" i="0" dirty="0">
                <a:solidFill>
                  <a:srgbClr val="E1E3E6"/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  <a:cs typeface="Brush Script MT" panose="03060802040406070304" pitchFamily="66" charset="-122"/>
              </a:rPr>
            </a:br>
            <a:r>
              <a:rPr lang="ru-RU" sz="2400" b="0" i="0" dirty="0">
                <a:solidFill>
                  <a:srgbClr val="E1E3E6"/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  <a:cs typeface="Brush Script MT" panose="03060802040406070304" pitchFamily="66" charset="-122"/>
              </a:rPr>
              <a:t>С. Лукша</a:t>
            </a:r>
            <a:br>
              <a:rPr lang="ru-RU" sz="2400" b="1" i="0" dirty="0">
                <a:solidFill>
                  <a:schemeClr val="bg1"/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  <a:cs typeface="Brush Script MT" panose="03060802040406070304" pitchFamily="66" charset="-122"/>
              </a:rPr>
            </a:br>
            <a:br>
              <a:rPr lang="ru-RU" sz="2400" b="1" i="0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ru-RU" sz="2400" b="0" i="0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ru-RU" sz="2400" b="0" i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2400" b="0" i="0" dirty="0">
                <a:solidFill>
                  <a:schemeClr val="bg1"/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</a:rPr>
              <a:t>В следующую среду, 23 августа, в 20:30 планирую провести вебинар «Как развить у детей желание учиться». Заходите, скучно не будет.</a:t>
            </a:r>
            <a:br>
              <a:rPr lang="ru-RU" sz="2400" b="0" i="0" dirty="0">
                <a:solidFill>
                  <a:schemeClr val="bg1"/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</a:rPr>
            </a:br>
            <a:br>
              <a:rPr lang="ru-RU" sz="2400" b="0" i="0" dirty="0">
                <a:solidFill>
                  <a:schemeClr val="bg1"/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</a:rPr>
            </a:br>
            <a:r>
              <a:rPr lang="ru-RU" sz="2400" b="0" i="0" dirty="0">
                <a:solidFill>
                  <a:schemeClr val="bg1"/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</a:rPr>
              <a:t>Регистрируйтесь на </a:t>
            </a:r>
            <a:r>
              <a:rPr lang="en-GB" sz="2400" b="0" i="0" dirty="0">
                <a:solidFill>
                  <a:schemeClr val="bg1"/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GB" sz="2400" b="0" i="0" dirty="0" err="1">
                <a:solidFill>
                  <a:schemeClr val="bg1"/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www.bissc.site</a:t>
            </a:r>
            <a:br>
              <a:rPr lang="ru-RU" sz="1200" b="0" i="0" dirty="0">
                <a:solidFill>
                  <a:schemeClr val="bg1"/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</a:rPr>
            </a:br>
            <a:br>
              <a:rPr lang="ru-RU" sz="12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</a:br>
            <a:br>
              <a:rPr lang="ru-RU" sz="12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</a:br>
            <a:br>
              <a:rPr lang="ru-RU" sz="12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</a:br>
            <a:endParaRPr lang="ru-LV" sz="1200" dirty="0">
              <a:cs typeface="Phosphate Inline" panose="02000506050000020004" pitchFamily="2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C48307-F0EB-F2C2-F852-DE921A5096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5978" y="5731798"/>
            <a:ext cx="4766343" cy="419088"/>
          </a:xfrm>
        </p:spPr>
        <p:txBody>
          <a:bodyPr/>
          <a:lstStyle/>
          <a:p>
            <a:r>
              <a:rPr lang="ru-RU" dirty="0"/>
              <a:t>С</a:t>
            </a:r>
            <a:r>
              <a:rPr lang="ru-LV" dirty="0"/>
              <a:t>ерия «семь волшебных слайдов»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24374C-C9CF-CE00-ED4F-880CDD704FA3}"/>
              </a:ext>
            </a:extLst>
          </p:cNvPr>
          <p:cNvSpPr txBox="1"/>
          <p:nvPr/>
        </p:nvSpPr>
        <p:spPr>
          <a:xfrm rot="16200000">
            <a:off x="10274954" y="422572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LV" dirty="0">
                <a:solidFill>
                  <a:schemeClr val="bg1"/>
                </a:solidFill>
              </a:rPr>
              <a:t>шпора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73DD1A1-7BA6-5280-E9C9-41E064858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8931" y="4749829"/>
            <a:ext cx="959583" cy="98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966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A7A94B-C410-4853-D987-5CCA0A0CC7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9939" y="1203009"/>
            <a:ext cx="9839476" cy="4114450"/>
          </a:xfrm>
        </p:spPr>
        <p:txBody>
          <a:bodyPr/>
          <a:lstStyle/>
          <a:p>
            <a:br>
              <a:rPr lang="ru-RU" sz="2400" b="1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2400" b="1" dirty="0">
                <a:solidFill>
                  <a:schemeClr val="bg1"/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</a:rPr>
              <a:t>ГЛАВНЫЕ ВОПРОСЫ ВЕБИНАРА</a:t>
            </a:r>
            <a:br>
              <a:rPr lang="ru-RU" sz="2400" b="1" dirty="0">
                <a:solidFill>
                  <a:schemeClr val="bg1"/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</a:rPr>
            </a:br>
            <a:br>
              <a:rPr lang="ru-RU" sz="2400" b="1" dirty="0">
                <a:solidFill>
                  <a:schemeClr val="bg1"/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</a:rPr>
            </a:br>
            <a:r>
              <a:rPr lang="ru-RU" sz="2400" b="1" dirty="0">
                <a:solidFill>
                  <a:schemeClr val="bg1"/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</a:rPr>
              <a:t>1. Что такое детская агрессия</a:t>
            </a:r>
            <a:br>
              <a:rPr lang="ru-RU" sz="2400" dirty="0">
                <a:solidFill>
                  <a:schemeClr val="bg1"/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</a:rPr>
            </a:br>
            <a:r>
              <a:rPr lang="ru-RU" sz="2400" b="1" dirty="0">
                <a:solidFill>
                  <a:schemeClr val="bg1"/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</a:rPr>
              <a:t>2. Когда ребёнок проявляет агрессию</a:t>
            </a:r>
            <a:br>
              <a:rPr lang="ru-RU" sz="2400" b="1" dirty="0">
                <a:solidFill>
                  <a:schemeClr val="bg1"/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</a:rPr>
            </a:br>
            <a:r>
              <a:rPr lang="ru-RU" sz="2400" b="1" dirty="0">
                <a:solidFill>
                  <a:schemeClr val="bg1"/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</a:rPr>
              <a:t>3. Что делать и что не делать при проявлении агрессии ребёнком</a:t>
            </a:r>
            <a:br>
              <a:rPr lang="ru-RU" sz="2400" b="1" dirty="0">
                <a:solidFill>
                  <a:schemeClr val="bg1"/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</a:rPr>
            </a:br>
            <a:r>
              <a:rPr lang="ru-RU" sz="2400" b="1" dirty="0">
                <a:solidFill>
                  <a:schemeClr val="bg1"/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</a:rPr>
              <a:t>4. Как научить ребенка справляться с агрессией</a:t>
            </a:r>
            <a:br>
              <a:rPr lang="ru-RU" sz="2400" b="1" dirty="0">
                <a:solidFill>
                  <a:schemeClr val="bg1"/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5</a:t>
            </a:r>
            <a:r>
              <a:rPr lang="ru-RU" sz="2400" b="1" dirty="0">
                <a:solidFill>
                  <a:schemeClr val="bg1"/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</a:rPr>
              <a:t>. Если ваш ребенок пострадал от агрессивных действий</a:t>
            </a:r>
            <a:br>
              <a:rPr lang="ru-RU" sz="2400" b="1" dirty="0">
                <a:solidFill>
                  <a:schemeClr val="bg1"/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</a:rPr>
            </a:br>
            <a:endParaRPr lang="ru-LV" sz="3600" dirty="0">
              <a:latin typeface="Baskerville" panose="02020502070401020303" pitchFamily="18" charset="0"/>
              <a:ea typeface="Baskerville" panose="02020502070401020303" pitchFamily="18" charset="0"/>
              <a:cs typeface="Phosphate Inline" panose="02000506050000020004" pitchFamily="2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C48307-F0EB-F2C2-F852-DE921A5096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5978" y="5731798"/>
            <a:ext cx="4766343" cy="419088"/>
          </a:xfrm>
        </p:spPr>
        <p:txBody>
          <a:bodyPr/>
          <a:lstStyle/>
          <a:p>
            <a:r>
              <a:rPr lang="ru-RU" dirty="0"/>
              <a:t>С</a:t>
            </a:r>
            <a:r>
              <a:rPr lang="ru-LV" dirty="0"/>
              <a:t>ерия «семь волшебных слайдов»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24374C-C9CF-CE00-ED4F-880CDD704FA3}"/>
              </a:ext>
            </a:extLst>
          </p:cNvPr>
          <p:cNvSpPr txBox="1"/>
          <p:nvPr/>
        </p:nvSpPr>
        <p:spPr>
          <a:xfrm>
            <a:off x="10649415" y="7248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LV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73DD1A1-7BA6-5280-E9C9-41E064858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8931" y="4749829"/>
            <a:ext cx="959583" cy="98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295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A7A94B-C410-4853-D987-5CCA0A0CC7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9939" y="772263"/>
            <a:ext cx="10152382" cy="1168630"/>
          </a:xfrm>
        </p:spPr>
        <p:txBody>
          <a:bodyPr/>
          <a:lstStyle/>
          <a:p>
            <a:pPr algn="just"/>
            <a:r>
              <a:rPr lang="ru-RU" sz="2400" b="1" dirty="0">
                <a:latin typeface="Baskerville" panose="02020502070401020303" pitchFamily="18" charset="0"/>
                <a:ea typeface="Baskerville" panose="02020502070401020303" pitchFamily="18" charset="0"/>
                <a:cs typeface="Phosphate Inline" panose="02000506050000020004" pitchFamily="2" charset="0"/>
              </a:rPr>
              <a:t>Детская агрессия </a:t>
            </a:r>
            <a:r>
              <a:rPr lang="ru-RU" sz="2400" dirty="0">
                <a:latin typeface="Baskerville" panose="02020502070401020303" pitchFamily="18" charset="0"/>
                <a:ea typeface="Baskerville" panose="02020502070401020303" pitchFamily="18" charset="0"/>
                <a:cs typeface="Phosphate Inline" panose="02000506050000020004" pitchFamily="2" charset="0"/>
              </a:rPr>
              <a:t>– </a:t>
            </a:r>
            <a:r>
              <a:rPr lang="ru-RU" sz="2000" dirty="0">
                <a:latin typeface="Baskerville" panose="02020502070401020303" pitchFamily="18" charset="0"/>
                <a:ea typeface="Baskerville" panose="02020502070401020303" pitchFamily="18" charset="0"/>
                <a:cs typeface="Phosphate Inline" panose="02000506050000020004" pitchFamily="2" charset="0"/>
              </a:rPr>
              <a:t>это это один из способов реагирования ребенка на отсутствие возможности сделать то, что хочется именно сейчас, именно так, как ему хочется. </a:t>
            </a:r>
            <a:endParaRPr lang="ru-LV" sz="2000" b="1" dirty="0">
              <a:latin typeface="Baskerville" panose="02020502070401020303" pitchFamily="18" charset="0"/>
              <a:ea typeface="Baskerville" panose="02020502070401020303" pitchFamily="18" charset="0"/>
              <a:cs typeface="Phosphate Inline" panose="02000506050000020004" pitchFamily="2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C48307-F0EB-F2C2-F852-DE921A5096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5978" y="5731798"/>
            <a:ext cx="4766343" cy="419088"/>
          </a:xfrm>
        </p:spPr>
        <p:txBody>
          <a:bodyPr/>
          <a:lstStyle/>
          <a:p>
            <a:r>
              <a:rPr lang="ru-RU" dirty="0"/>
              <a:t>С</a:t>
            </a:r>
            <a:r>
              <a:rPr lang="ru-LV" dirty="0"/>
              <a:t>ерия «семь волшебных слайдов»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24374C-C9CF-CE00-ED4F-880CDD704FA3}"/>
              </a:ext>
            </a:extLst>
          </p:cNvPr>
          <p:cNvSpPr txBox="1"/>
          <p:nvPr/>
        </p:nvSpPr>
        <p:spPr>
          <a:xfrm>
            <a:off x="10649415" y="7248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LV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73DD1A1-7BA6-5280-E9C9-41E064858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8931" y="4749829"/>
            <a:ext cx="959583" cy="9867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7BA725C-A2D0-8788-090A-729997C8F979}"/>
              </a:ext>
            </a:extLst>
          </p:cNvPr>
          <p:cNvSpPr txBox="1"/>
          <p:nvPr/>
        </p:nvSpPr>
        <p:spPr>
          <a:xfrm>
            <a:off x="809939" y="2661960"/>
            <a:ext cx="1072208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- его ограничили в возможности действий - возраст, семья, социум (фрустрация);</a:t>
            </a:r>
          </a:p>
          <a:p>
            <a:r>
              <a:rPr lang="ru-RU" sz="2100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- он не умеет выражать свои эмоции социально приемлемым способом;</a:t>
            </a:r>
          </a:p>
          <a:p>
            <a:r>
              <a:rPr lang="ru-RU" sz="2100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- он стесняется обратиться за помощью;</a:t>
            </a:r>
          </a:p>
          <a:p>
            <a:r>
              <a:rPr lang="ru-RU" sz="2100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- круг его общения не удовлетворяет его потребностям;</a:t>
            </a:r>
          </a:p>
          <a:p>
            <a:r>
              <a:rPr lang="ru-RU" sz="2100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- накопленные обиды от слов или действий родителей (одноклассников, учителей и т.п.);</a:t>
            </a:r>
          </a:p>
          <a:p>
            <a:r>
              <a:rPr lang="ru-RU" sz="2100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- двойные стандарты (если родители на определённую ситуацию реагируют именно так);</a:t>
            </a:r>
          </a:p>
          <a:p>
            <a:r>
              <a:rPr lang="ru-RU" sz="2100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- если ребенок в определённой ситуации уже разозлен другой причиной (наслоение);</a:t>
            </a:r>
          </a:p>
          <a:p>
            <a:r>
              <a:rPr lang="ru-RU" sz="2100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- если он не умеет реагировать по-другому в силу своих природных особенностей.</a:t>
            </a:r>
          </a:p>
          <a:p>
            <a:pPr marL="285750" indent="-285750">
              <a:buFontTx/>
              <a:buChar char="-"/>
            </a:pPr>
            <a:endParaRPr lang="ru-RU" sz="2100" dirty="0">
              <a:solidFill>
                <a:schemeClr val="bg1"/>
              </a:solidFill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D60B71-2FA4-D3CC-6C68-D9877D68E22D}"/>
              </a:ext>
            </a:extLst>
          </p:cNvPr>
          <p:cNvSpPr txBox="1"/>
          <p:nvPr/>
        </p:nvSpPr>
        <p:spPr>
          <a:xfrm>
            <a:off x="4264874" y="2221401"/>
            <a:ext cx="6793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РЕБЁНОК НАЧИНАЕТ ВЕСТИ СЕБЯ АГРЕССИВНО, если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C9345B-FC11-8F17-EF87-13EF14EF3E16}"/>
              </a:ext>
            </a:extLst>
          </p:cNvPr>
          <p:cNvSpPr txBox="1"/>
          <p:nvPr/>
        </p:nvSpPr>
        <p:spPr>
          <a:xfrm>
            <a:off x="11154997" y="592314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43</a:t>
            </a:r>
          </a:p>
        </p:txBody>
      </p:sp>
    </p:spTree>
    <p:extLst>
      <p:ext uri="{BB962C8B-B14F-4D97-AF65-F5344CB8AC3E}">
        <p14:creationId xmlns:p14="http://schemas.microsoft.com/office/powerpoint/2010/main" val="371191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C48307-F0EB-F2C2-F852-DE921A5096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5978" y="5731798"/>
            <a:ext cx="4766343" cy="419088"/>
          </a:xfrm>
        </p:spPr>
        <p:txBody>
          <a:bodyPr/>
          <a:lstStyle/>
          <a:p>
            <a:r>
              <a:rPr lang="ru-RU" dirty="0"/>
              <a:t>С</a:t>
            </a:r>
            <a:r>
              <a:rPr lang="ru-LV" dirty="0"/>
              <a:t>ерия «семь волшебных слайдов»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24374C-C9CF-CE00-ED4F-880CDD704FA3}"/>
              </a:ext>
            </a:extLst>
          </p:cNvPr>
          <p:cNvSpPr txBox="1"/>
          <p:nvPr/>
        </p:nvSpPr>
        <p:spPr>
          <a:xfrm>
            <a:off x="10649415" y="7248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3</a:t>
            </a:r>
            <a:endParaRPr lang="ru-LV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73DD1A1-7BA6-5280-E9C9-41E064858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8931" y="4749829"/>
            <a:ext cx="959583" cy="9867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9C1740A-462B-2CE3-7FEA-B6F3AC53377D}"/>
              </a:ext>
            </a:extLst>
          </p:cNvPr>
          <p:cNvSpPr txBox="1"/>
          <p:nvPr/>
        </p:nvSpPr>
        <p:spPr>
          <a:xfrm>
            <a:off x="1612219" y="909495"/>
            <a:ext cx="7366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lgerian" panose="020F0502020204030204" pitchFamily="34" charset="0"/>
                <a:cs typeface="Algerian" panose="020F0502020204030204" pitchFamily="34" charset="0"/>
              </a:rPr>
              <a:t>ЧТО ДЕЛАТЬ ДЛЯ ПРОФИЛАКТИКИ ПРОЯВЛЕНИЯ АГРЕССИИ РЕБЁНКОМ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D85C32-C640-F588-EB0A-B1A725A5B15B}"/>
              </a:ext>
            </a:extLst>
          </p:cNvPr>
          <p:cNvSpPr txBox="1"/>
          <p:nvPr/>
        </p:nvSpPr>
        <p:spPr>
          <a:xfrm>
            <a:off x="1010558" y="1330593"/>
            <a:ext cx="9951763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1. Внимательно наблюдайте за ребенком и его поведением. Как только заметите в его </a:t>
            </a:r>
          </a:p>
          <a:p>
            <a:r>
              <a:rPr lang="ru-RU" sz="2000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действиях и/или настроении негативные изменения, применяйте домашнюю заготовку </a:t>
            </a:r>
          </a:p>
          <a:p>
            <a:r>
              <a:rPr lang="ru-RU" sz="2000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по разрядке ситуации.</a:t>
            </a:r>
          </a:p>
          <a:p>
            <a:r>
              <a:rPr lang="ru-RU" sz="2000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2. Признавайте право ребенка на выражение агрессии, но не правоту ребенка </a:t>
            </a:r>
          </a:p>
          <a:p>
            <a:r>
              <a:rPr lang="ru-RU" sz="2000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в сложившейся ситуации.</a:t>
            </a:r>
          </a:p>
          <a:p>
            <a:r>
              <a:rPr lang="ru-RU" sz="2000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3. Придумайте для ребенка адекватный способ выражения агрессии, приемлемый </a:t>
            </a:r>
          </a:p>
          <a:p>
            <a:r>
              <a:rPr lang="ru-RU" sz="2000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в вашей семье - поорать в ванной, побросать подушку в стену, ударить по матрацу, </a:t>
            </a:r>
          </a:p>
          <a:p>
            <a:r>
              <a:rPr lang="ru-RU" sz="2000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изорвать в клочья газету и т. д.</a:t>
            </a:r>
          </a:p>
          <a:p>
            <a:r>
              <a:rPr lang="ru-RU" sz="2000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4. В правилах, применяемых в вашей семье, делайте акцент на разрешениях, а не </a:t>
            </a:r>
          </a:p>
          <a:p>
            <a:r>
              <a:rPr lang="ru-RU" sz="2000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на запретах.</a:t>
            </a:r>
          </a:p>
          <a:p>
            <a:r>
              <a:rPr lang="ru-RU" sz="2000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5. Беседы об этичном поведении проводить «по ходу», без нравоучений, на примерах </a:t>
            </a:r>
          </a:p>
          <a:p>
            <a:r>
              <a:rPr lang="ru-RU" sz="2000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других, в формате ДИАЛОГА, можно – в формате сократовской беседы.</a:t>
            </a:r>
          </a:p>
          <a:p>
            <a:r>
              <a:rPr lang="ru-RU" sz="2000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6. Воспитателей и учителей расценивать не как оппонентов, а как союзников в</a:t>
            </a:r>
          </a:p>
          <a:p>
            <a:r>
              <a:rPr lang="ru-RU" sz="2000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процессе воспитания вашего ребёнка.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73E20F-0F2C-F37E-0042-8E0E9388FCB3}"/>
              </a:ext>
            </a:extLst>
          </p:cNvPr>
          <p:cNvSpPr txBox="1"/>
          <p:nvPr/>
        </p:nvSpPr>
        <p:spPr>
          <a:xfrm>
            <a:off x="11157857" y="597625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69</a:t>
            </a:r>
          </a:p>
        </p:txBody>
      </p:sp>
    </p:spTree>
    <p:extLst>
      <p:ext uri="{BB962C8B-B14F-4D97-AF65-F5344CB8AC3E}">
        <p14:creationId xmlns:p14="http://schemas.microsoft.com/office/powerpoint/2010/main" val="3452351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C48307-F0EB-F2C2-F852-DE921A5096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5978" y="5731798"/>
            <a:ext cx="4766343" cy="419088"/>
          </a:xfrm>
        </p:spPr>
        <p:txBody>
          <a:bodyPr/>
          <a:lstStyle/>
          <a:p>
            <a:r>
              <a:rPr lang="ru-RU" dirty="0"/>
              <a:t>С</a:t>
            </a:r>
            <a:r>
              <a:rPr lang="ru-LV" dirty="0"/>
              <a:t>ерия «семь волшебных слайдов»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24374C-C9CF-CE00-ED4F-880CDD704FA3}"/>
              </a:ext>
            </a:extLst>
          </p:cNvPr>
          <p:cNvSpPr txBox="1"/>
          <p:nvPr/>
        </p:nvSpPr>
        <p:spPr>
          <a:xfrm>
            <a:off x="10649415" y="7248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4</a:t>
            </a:r>
            <a:endParaRPr lang="ru-LV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73DD1A1-7BA6-5280-E9C9-41E064858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8931" y="4749829"/>
            <a:ext cx="959583" cy="98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D85C32-C640-F588-EB0A-B1A725A5B15B}"/>
              </a:ext>
            </a:extLst>
          </p:cNvPr>
          <p:cNvSpPr txBox="1"/>
          <p:nvPr/>
        </p:nvSpPr>
        <p:spPr>
          <a:xfrm>
            <a:off x="714292" y="2108171"/>
            <a:ext cx="979466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00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1. Успокоиться самому (самой) – не отвечать взаимностью.</a:t>
            </a:r>
          </a:p>
          <a:p>
            <a:r>
              <a:rPr lang="ru-RU" sz="2100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2. Проявив твёрдость, не идти на попятную.</a:t>
            </a:r>
          </a:p>
          <a:p>
            <a:r>
              <a:rPr lang="ru-RU" sz="2100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3. Признать право ребёнка на отрицательные эмоции в вашу сторону.</a:t>
            </a:r>
          </a:p>
          <a:p>
            <a:r>
              <a:rPr lang="ru-RU" sz="2100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4. Применить домашнюю заготовку по разрядке ситуации.</a:t>
            </a:r>
          </a:p>
          <a:p>
            <a:r>
              <a:rPr lang="ru-RU" sz="2100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5. Применять объяснения только для начальной стадии конфликта. При истерике </a:t>
            </a:r>
          </a:p>
          <a:p>
            <a:r>
              <a:rPr lang="ru-RU" sz="2100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работают только инструменты успокоения.</a:t>
            </a:r>
          </a:p>
          <a:p>
            <a:r>
              <a:rPr lang="ru-RU" sz="2100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6. Во время агрессии – принять и успокоить ребёнка. Воспитание включаем </a:t>
            </a:r>
          </a:p>
          <a:p>
            <a:r>
              <a:rPr lang="ru-RU" sz="2100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не ранее, чем через час после окончания пароксизма.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73E20F-0F2C-F37E-0042-8E0E9388FCB3}"/>
              </a:ext>
            </a:extLst>
          </p:cNvPr>
          <p:cNvSpPr txBox="1"/>
          <p:nvPr/>
        </p:nvSpPr>
        <p:spPr>
          <a:xfrm>
            <a:off x="11157857" y="597625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73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EA3704-BE7C-5060-4562-0EFF2829555F}"/>
              </a:ext>
            </a:extLst>
          </p:cNvPr>
          <p:cNvSpPr txBox="1"/>
          <p:nvPr/>
        </p:nvSpPr>
        <p:spPr>
          <a:xfrm>
            <a:off x="1612219" y="909495"/>
            <a:ext cx="7668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lgerian" panose="020F0502020204030204" pitchFamily="34" charset="0"/>
                <a:cs typeface="Algerian" panose="020F0502020204030204" pitchFamily="34" charset="0"/>
              </a:rPr>
              <a:t>ЧТО ДЕЛАТЬ ДЛЯ КОРРЕКЦИИ ПРОЯВЛЕНИЯ АГРЕССИИ РЕБЁНКОМ</a:t>
            </a:r>
          </a:p>
        </p:txBody>
      </p:sp>
    </p:spTree>
    <p:extLst>
      <p:ext uri="{BB962C8B-B14F-4D97-AF65-F5344CB8AC3E}">
        <p14:creationId xmlns:p14="http://schemas.microsoft.com/office/powerpoint/2010/main" val="173687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C48307-F0EB-F2C2-F852-DE921A5096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5978" y="5731798"/>
            <a:ext cx="4766343" cy="419088"/>
          </a:xfrm>
        </p:spPr>
        <p:txBody>
          <a:bodyPr/>
          <a:lstStyle/>
          <a:p>
            <a:r>
              <a:rPr lang="ru-RU" dirty="0"/>
              <a:t>С</a:t>
            </a:r>
            <a:r>
              <a:rPr lang="ru-LV" dirty="0"/>
              <a:t>ерия «семь волшебных слайдов»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24374C-C9CF-CE00-ED4F-880CDD704FA3}"/>
              </a:ext>
            </a:extLst>
          </p:cNvPr>
          <p:cNvSpPr txBox="1"/>
          <p:nvPr/>
        </p:nvSpPr>
        <p:spPr>
          <a:xfrm>
            <a:off x="10649415" y="7248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5</a:t>
            </a:r>
            <a:endParaRPr lang="ru-LV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73DD1A1-7BA6-5280-E9C9-41E064858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8931" y="4749829"/>
            <a:ext cx="959583" cy="98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D85C32-C640-F588-EB0A-B1A725A5B15B}"/>
              </a:ext>
            </a:extLst>
          </p:cNvPr>
          <p:cNvSpPr txBox="1"/>
          <p:nvPr/>
        </p:nvSpPr>
        <p:spPr>
          <a:xfrm>
            <a:off x="714292" y="1766647"/>
            <a:ext cx="1064586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00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1. Создать и выучить «на берегу» правила с двумя частями: «Это нельзя, это можно».</a:t>
            </a:r>
          </a:p>
          <a:p>
            <a:r>
              <a:rPr lang="ru-RU" sz="2100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2. Неукоснительно соблюдать эти правила самому.</a:t>
            </a:r>
          </a:p>
          <a:p>
            <a:r>
              <a:rPr lang="ru-RU" sz="2100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3. При каждом удобном случае указывать на ситуации, где работают эти правила –</a:t>
            </a:r>
          </a:p>
          <a:p>
            <a:r>
              <a:rPr lang="ru-RU" sz="2100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среди людей, среди животных, в книгах. После 3-х лет – начинать их обсуждать.</a:t>
            </a:r>
          </a:p>
          <a:p>
            <a:r>
              <a:rPr lang="ru-RU" sz="2100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4. Завоевывайте, сохраняйте, восстанавливайте доверие ребёнка: объясняйте причины</a:t>
            </a:r>
          </a:p>
          <a:p>
            <a:r>
              <a:rPr lang="ru-RU" sz="2100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поступков и решений, признавайте свою неправоту, приносите извинения, </a:t>
            </a:r>
          </a:p>
          <a:p>
            <a:r>
              <a:rPr lang="ru-RU" sz="2100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спрашивайте совета. Ведите себя последовательно.</a:t>
            </a:r>
          </a:p>
          <a:p>
            <a:r>
              <a:rPr lang="ru-RU" sz="2100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5. На людях вы – за ребёнка горой. Фраза «мы разберёмся, спасибо». Воспитание – дома.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73E20F-0F2C-F37E-0042-8E0E9388FCB3}"/>
              </a:ext>
            </a:extLst>
          </p:cNvPr>
          <p:cNvSpPr txBox="1"/>
          <p:nvPr/>
        </p:nvSpPr>
        <p:spPr>
          <a:xfrm>
            <a:off x="11157857" y="597625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85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59A669-1B08-4E1D-6BBB-C4F84E8B8F4C}"/>
              </a:ext>
            </a:extLst>
          </p:cNvPr>
          <p:cNvSpPr txBox="1"/>
          <p:nvPr/>
        </p:nvSpPr>
        <p:spPr>
          <a:xfrm>
            <a:off x="1612219" y="909495"/>
            <a:ext cx="6078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lgerian" panose="020F0502020204030204" pitchFamily="34" charset="0"/>
                <a:cs typeface="Algerian" panose="020F0502020204030204" pitchFamily="34" charset="0"/>
              </a:rPr>
              <a:t>КАК НАУЧИТЬ РЕБЁНКА СПРАВЛЯТЬСЯ С АГРЕССИЕЙ</a:t>
            </a:r>
          </a:p>
        </p:txBody>
      </p:sp>
    </p:spTree>
    <p:extLst>
      <p:ext uri="{BB962C8B-B14F-4D97-AF65-F5344CB8AC3E}">
        <p14:creationId xmlns:p14="http://schemas.microsoft.com/office/powerpoint/2010/main" val="3418585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C48307-F0EB-F2C2-F852-DE921A5096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5978" y="5731798"/>
            <a:ext cx="4766343" cy="419088"/>
          </a:xfrm>
        </p:spPr>
        <p:txBody>
          <a:bodyPr/>
          <a:lstStyle/>
          <a:p>
            <a:r>
              <a:rPr lang="ru-RU" dirty="0"/>
              <a:t>С</a:t>
            </a:r>
            <a:r>
              <a:rPr lang="ru-LV" dirty="0"/>
              <a:t>ерия «семь волшебных слайдов»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24374C-C9CF-CE00-ED4F-880CDD704FA3}"/>
              </a:ext>
            </a:extLst>
          </p:cNvPr>
          <p:cNvSpPr txBox="1"/>
          <p:nvPr/>
        </p:nvSpPr>
        <p:spPr>
          <a:xfrm>
            <a:off x="10649415" y="7248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6</a:t>
            </a:r>
            <a:endParaRPr lang="ru-LV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73DD1A1-7BA6-5280-E9C9-41E064858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8931" y="4749829"/>
            <a:ext cx="959583" cy="9867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9C1740A-462B-2CE3-7FEA-B6F3AC53377D}"/>
              </a:ext>
            </a:extLst>
          </p:cNvPr>
          <p:cNvSpPr txBox="1"/>
          <p:nvPr/>
        </p:nvSpPr>
        <p:spPr>
          <a:xfrm>
            <a:off x="620701" y="1463491"/>
            <a:ext cx="10541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ЧТО НЕПРИЕМЛЕМО В ПОВЕДЕНИИ РОДИТЕЛЕЙ В ОТВЕТ НА АГРЕССИЮ РЕБЁНКА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D85C32-C640-F588-EB0A-B1A725A5B15B}"/>
              </a:ext>
            </a:extLst>
          </p:cNvPr>
          <p:cNvSpPr txBox="1"/>
          <p:nvPr/>
        </p:nvSpPr>
        <p:spPr>
          <a:xfrm>
            <a:off x="1061376" y="2766648"/>
            <a:ext cx="9376285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200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Применять любой вид насилия – психологического и физиологического.</a:t>
            </a:r>
          </a:p>
          <a:p>
            <a:pPr marL="342900" indent="-342900">
              <a:buAutoNum type="arabicPeriod"/>
            </a:pPr>
            <a:endParaRPr lang="ru-RU" sz="2200" dirty="0">
              <a:solidFill>
                <a:schemeClr val="bg1"/>
              </a:solidFill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marL="342900" indent="-342900">
              <a:buAutoNum type="arabicPeriod"/>
            </a:pPr>
            <a:r>
              <a:rPr lang="ru-RU" sz="2200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Стыдить и </a:t>
            </a:r>
            <a:r>
              <a:rPr lang="ru-RU" sz="2200" dirty="0" err="1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виноватить</a:t>
            </a:r>
            <a:r>
              <a:rPr lang="ru-RU" sz="2200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.</a:t>
            </a:r>
          </a:p>
          <a:p>
            <a:pPr marL="342900" indent="-342900">
              <a:buAutoNum type="arabicPeriod"/>
            </a:pPr>
            <a:endParaRPr lang="ru-RU" sz="2200" dirty="0">
              <a:solidFill>
                <a:schemeClr val="bg1"/>
              </a:solidFill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marL="342900" indent="-342900">
              <a:buAutoNum type="arabicPeriod"/>
            </a:pPr>
            <a:r>
              <a:rPr lang="ru-RU" sz="2200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Запрещать проявлять агрессию.</a:t>
            </a:r>
          </a:p>
          <a:p>
            <a:pPr marL="342900" indent="-342900">
              <a:buAutoNum type="arabicPeriod"/>
            </a:pPr>
            <a:endParaRPr lang="ru-RU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73E20F-0F2C-F37E-0042-8E0E9388FCB3}"/>
              </a:ext>
            </a:extLst>
          </p:cNvPr>
          <p:cNvSpPr txBox="1"/>
          <p:nvPr/>
        </p:nvSpPr>
        <p:spPr>
          <a:xfrm>
            <a:off x="11025653" y="5976257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129</a:t>
            </a:r>
          </a:p>
        </p:txBody>
      </p:sp>
    </p:spTree>
    <p:extLst>
      <p:ext uri="{BB962C8B-B14F-4D97-AF65-F5344CB8AC3E}">
        <p14:creationId xmlns:p14="http://schemas.microsoft.com/office/powerpoint/2010/main" val="2261277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C48307-F0EB-F2C2-F852-DE921A5096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5978" y="5731798"/>
            <a:ext cx="4766343" cy="419088"/>
          </a:xfrm>
        </p:spPr>
        <p:txBody>
          <a:bodyPr/>
          <a:lstStyle/>
          <a:p>
            <a:r>
              <a:rPr lang="ru-RU" dirty="0"/>
              <a:t>С</a:t>
            </a:r>
            <a:r>
              <a:rPr lang="ru-LV" dirty="0"/>
              <a:t>ерия «семь волшебных слайдов»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24374C-C9CF-CE00-ED4F-880CDD704FA3}"/>
              </a:ext>
            </a:extLst>
          </p:cNvPr>
          <p:cNvSpPr txBox="1"/>
          <p:nvPr/>
        </p:nvSpPr>
        <p:spPr>
          <a:xfrm>
            <a:off x="10649415" y="7248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7</a:t>
            </a:r>
            <a:endParaRPr lang="ru-LV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73DD1A1-7BA6-5280-E9C9-41E064858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8931" y="4749829"/>
            <a:ext cx="959583" cy="9867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9C1740A-462B-2CE3-7FEA-B6F3AC53377D}"/>
              </a:ext>
            </a:extLst>
          </p:cNvPr>
          <p:cNvSpPr txBox="1"/>
          <p:nvPr/>
        </p:nvSpPr>
        <p:spPr>
          <a:xfrm>
            <a:off x="2724923" y="986613"/>
            <a:ext cx="7108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ПРОФИЛАКТИКА АГРЕССИИ ПРОТИВ ВАШЕГО РЕБЕНКА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D85C32-C640-F588-EB0A-B1A725A5B15B}"/>
              </a:ext>
            </a:extLst>
          </p:cNvPr>
          <p:cNvSpPr txBox="1"/>
          <p:nvPr/>
        </p:nvSpPr>
        <p:spPr>
          <a:xfrm>
            <a:off x="1039343" y="1775130"/>
            <a:ext cx="9111790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200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Подготовьте ребёнка к тому, что в жизни бывают разные ситуации.</a:t>
            </a:r>
          </a:p>
          <a:p>
            <a:pPr marL="342900" indent="-342900">
              <a:buAutoNum type="arabicPeriod"/>
            </a:pPr>
            <a:r>
              <a:rPr lang="ru-RU" sz="2200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Не ломайте систему ценностей ребёнка.</a:t>
            </a:r>
          </a:p>
          <a:p>
            <a:pPr marL="342900" indent="-342900">
              <a:buAutoNum type="arabicPeriod"/>
            </a:pPr>
            <a:r>
              <a:rPr lang="ru-RU" sz="2200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Ищите выход из ситуации ВМЕСТЕ с ребёнком.</a:t>
            </a:r>
          </a:p>
          <a:p>
            <a:pPr marL="342900" indent="-342900">
              <a:buAutoNum type="arabicPeriod"/>
            </a:pPr>
            <a:r>
              <a:rPr lang="ru-RU" sz="2200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Проводите доверительные беседы с ребёнком, выбрав какой-то повод.</a:t>
            </a:r>
          </a:p>
          <a:p>
            <a:pPr marL="342900" indent="-342900">
              <a:buAutoNum type="arabicPeriod"/>
            </a:pPr>
            <a:r>
              <a:rPr lang="ru-RU" sz="2200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Избегайте следующих позиций в отношении ребёнка – агрессора:</a:t>
            </a:r>
          </a:p>
          <a:p>
            <a:r>
              <a:rPr lang="ru-RU" sz="2200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	- обвинение</a:t>
            </a:r>
            <a:br>
              <a:rPr lang="ru-RU" sz="2200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</a:br>
            <a:r>
              <a:rPr lang="ru-RU" sz="2200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	- неуважение</a:t>
            </a:r>
            <a:br>
              <a:rPr lang="ru-RU" sz="2200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</a:br>
            <a:r>
              <a:rPr lang="ru-RU" sz="2200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	- уклонение</a:t>
            </a:r>
          </a:p>
          <a:p>
            <a:r>
              <a:rPr lang="ru-RU" sz="2200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6. Обеспечьте комфортную психологическую атмосферу в семье.</a:t>
            </a:r>
            <a:endParaRPr lang="ru-RU" sz="2200" dirty="0">
              <a:solidFill>
                <a:srgbClr val="FF0000"/>
              </a:solidFill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marL="342900" indent="-342900">
              <a:buAutoNum type="arabicPeriod"/>
            </a:pPr>
            <a:endParaRPr lang="ru-RU" sz="2200" dirty="0">
              <a:solidFill>
                <a:schemeClr val="bg1"/>
              </a:solidFill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73E20F-0F2C-F37E-0042-8E0E9388FCB3}"/>
              </a:ext>
            </a:extLst>
          </p:cNvPr>
          <p:cNvSpPr txBox="1"/>
          <p:nvPr/>
        </p:nvSpPr>
        <p:spPr>
          <a:xfrm>
            <a:off x="11025653" y="5976257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157</a:t>
            </a:r>
          </a:p>
        </p:txBody>
      </p:sp>
    </p:spTree>
    <p:extLst>
      <p:ext uri="{BB962C8B-B14F-4D97-AF65-F5344CB8AC3E}">
        <p14:creationId xmlns:p14="http://schemas.microsoft.com/office/powerpoint/2010/main" val="476998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C48307-F0EB-F2C2-F852-DE921A5096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5978" y="5731798"/>
            <a:ext cx="4766343" cy="419088"/>
          </a:xfrm>
        </p:spPr>
        <p:txBody>
          <a:bodyPr/>
          <a:lstStyle/>
          <a:p>
            <a:r>
              <a:rPr lang="ru-RU" dirty="0"/>
              <a:t>С</a:t>
            </a:r>
            <a:r>
              <a:rPr lang="ru-LV" dirty="0"/>
              <a:t>ерия «семь волшебных слайдов»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73DD1A1-7BA6-5280-E9C9-41E064858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8931" y="4749829"/>
            <a:ext cx="959583" cy="98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578D39-D31C-1781-4F02-AC8F2B9112B1}"/>
              </a:ext>
            </a:extLst>
          </p:cNvPr>
          <p:cNvSpPr txBox="1"/>
          <p:nvPr/>
        </p:nvSpPr>
        <p:spPr>
          <a:xfrm rot="16200000">
            <a:off x="10145112" y="402556"/>
            <a:ext cx="126509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700" dirty="0">
                <a:solidFill>
                  <a:schemeClr val="bg1"/>
                </a:solidFill>
              </a:rPr>
              <a:t>домашка</a:t>
            </a:r>
            <a:endParaRPr lang="ru-LV" sz="17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A8B247-5634-516C-62AA-779E56FA1EB2}"/>
              </a:ext>
            </a:extLst>
          </p:cNvPr>
          <p:cNvSpPr txBox="1"/>
          <p:nvPr/>
        </p:nvSpPr>
        <p:spPr>
          <a:xfrm>
            <a:off x="4989566" y="2962686"/>
            <a:ext cx="64267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Придумайте  рассказ на 500 слов по этой картинке.</a:t>
            </a:r>
          </a:p>
        </p:txBody>
      </p:sp>
      <p:pic>
        <p:nvPicPr>
          <p:cNvPr id="4" name="Рисунок 3" descr="Изображение выглядит как Человеческое лицо, мультфильм, одежд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DB75E2D-1302-60E1-7F4A-BF041C739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486" y="661011"/>
            <a:ext cx="3940548" cy="556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0630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Совет директоров</Template>
  <TotalTime>26595</TotalTime>
  <Words>848</Words>
  <Application>Microsoft Macintosh PowerPoint</Application>
  <PresentationFormat>Широкоэкранный</PresentationFormat>
  <Paragraphs>90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Algerian</vt:lpstr>
      <vt:lpstr>Arial</vt:lpstr>
      <vt:lpstr>Baskerville</vt:lpstr>
      <vt:lpstr>Century Gothic</vt:lpstr>
      <vt:lpstr>Roboto</vt:lpstr>
      <vt:lpstr>Wingdings 3</vt:lpstr>
      <vt:lpstr>Совет директоров</vt:lpstr>
      <vt:lpstr>Как справиться с агрессией ребёнка</vt:lpstr>
      <vt:lpstr> ГЛАВНЫЕ ВОПРОСЫ ВЕБИНАРА  1. Что такое детская агрессия 2. Когда ребёнок проявляет агрессию 3. Что делать и что не делать при проявлении агрессии ребёнком 4. Как научить ребенка справляться с агрессией 5. Если ваш ребенок пострадал от агрессивных действий </vt:lpstr>
      <vt:lpstr>Детская агрессия – это это один из способов реагирования ребенка на отсутствие возможности сделать то, что хочется именно сейчас, именно так, как ему хочется.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«Наша беда в том, что слушая, мы ни хрена не слышим. А если слышим, то не обращаем внимания. А если обращаем внимание, то не оцениваем. А если оцениваем, то не придаём значения.»  С. Лукша    В следующую среду, 23 августа, в 20:30 планирую провести вебинар «Как развить у детей желание учиться». Заходите, скучно не будет.  Регистрируйтесь на https://www.bissc.site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привить детям хорошие манеры  в 21 веке</dc:title>
  <dc:creator>Вацлав Володарский</dc:creator>
  <cp:lastModifiedBy>Sergej Luksza</cp:lastModifiedBy>
  <cp:revision>56</cp:revision>
  <dcterms:created xsi:type="dcterms:W3CDTF">2023-04-24T13:45:08Z</dcterms:created>
  <dcterms:modified xsi:type="dcterms:W3CDTF">2023-08-16T16:53:40Z</dcterms:modified>
</cp:coreProperties>
</file>