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8" r:id="rId5"/>
    <p:sldId id="269" r:id="rId6"/>
    <p:sldId id="270" r:id="rId7"/>
    <p:sldId id="271" r:id="rId8"/>
    <p:sldId id="272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5928"/>
  </p:normalViewPr>
  <p:slideViewPr>
    <p:cSldViewPr snapToGrid="0">
      <p:cViewPr varScale="1">
        <p:scale>
          <a:sx n="122" d="100"/>
          <a:sy n="122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issc.sit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3936" y="2046541"/>
            <a:ext cx="4944667" cy="15256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800" b="1" i="0" u="none" strike="noStrike" dirty="0">
                <a:solidFill>
                  <a:srgbClr val="00B050"/>
                </a:solidFill>
                <a:effectLst/>
                <a:latin typeface="robotoregular"/>
              </a:rPr>
              <a:t>Как развить конфликтологическую компетентность и применять её в отношениях с детьми</a:t>
            </a:r>
            <a:br>
              <a:rPr lang="ru-RU" sz="2800" b="1" i="0" u="none" strike="noStrike" dirty="0">
                <a:solidFill>
                  <a:srgbClr val="00B050"/>
                </a:solidFill>
                <a:effectLst/>
                <a:latin typeface="robotoregular"/>
              </a:rPr>
            </a:br>
            <a:r>
              <a:rPr lang="ru-RU" sz="2800" b="1" i="0" u="none" strike="noStrike" dirty="0">
                <a:solidFill>
                  <a:srgbClr val="00B050"/>
                </a:solidFill>
                <a:effectLst/>
                <a:latin typeface="robotoregular"/>
              </a:rPr>
              <a:t>часть </a:t>
            </a:r>
            <a:r>
              <a:rPr lang="en-US" sz="2800" b="1" i="0" u="none" strike="noStrike" dirty="0">
                <a:solidFill>
                  <a:srgbClr val="00B050"/>
                </a:solidFill>
                <a:effectLst/>
                <a:latin typeface="robotoregular"/>
              </a:rPr>
              <a:t>2</a:t>
            </a:r>
            <a:endParaRPr lang="en-US" sz="2800" b="0" i="0" kern="1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145" y="5838696"/>
            <a:ext cx="4378250" cy="364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6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Серия</a:t>
            </a:r>
            <a:r>
              <a:rPr lang="en-US" sz="16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600" dirty="0"/>
              <a:t>СЕМЬ</a:t>
            </a:r>
            <a:r>
              <a:rPr lang="en-US" sz="16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волшебных слайдов»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798B8-1C3B-4B89-8B9A-3F9613CD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FBC0DC-E9D1-4FE7-A92D-8C0C21E6C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5B8AD05-BFBB-476E-A552-5125E1F1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960B2F-90D8-4D62-B831-C33669F8D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71C36F-11CF-6955-9EBD-F6A25E4A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9" y="1183314"/>
            <a:ext cx="5723631" cy="2217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C46445-3C6A-F0BC-11F0-E122CDE1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2" y="4179449"/>
            <a:ext cx="2201815" cy="226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589111" y="696051"/>
            <a:ext cx="4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LV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BFA44-887A-4DA9-42E2-AC1C8254087E}"/>
              </a:ext>
            </a:extLst>
          </p:cNvPr>
          <p:cNvSpPr txBox="1"/>
          <p:nvPr/>
        </p:nvSpPr>
        <p:spPr>
          <a:xfrm>
            <a:off x="128510" y="304792"/>
            <a:ext cx="6498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Бесплатная служба помощи родителям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«СПАСИТЕЛЬНАЯ СРЕДА 2.0»</a:t>
            </a:r>
            <a:endParaRPr lang="ru-LV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804905-7190-04DD-B07B-49C76E64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04" y="2456290"/>
            <a:ext cx="3619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3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607238"/>
            <a:ext cx="10152382" cy="5593674"/>
          </a:xfrm>
        </p:spPr>
        <p:txBody>
          <a:bodyPr/>
          <a:lstStyle/>
          <a:p>
            <a:pPr algn="l"/>
            <a:r>
              <a:rPr lang="ru-RU" sz="2400" b="1" i="0" dirty="0">
                <a:solidFill>
                  <a:schemeClr val="bg1"/>
                </a:solidFill>
                <a:effectLst/>
                <a:latin typeface="+mn-lt"/>
              </a:rPr>
              <a:t>Механическое использование поведенческих приёмов без понимания сути вещей и природы явлений подобно цветам, которые вы отделили от корней и поставили в вазу: это эффектно, но цветы скоро завянут. Без вариантов.</a:t>
            </a:r>
            <a:br>
              <a:rPr lang="ru-RU" sz="2400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  <a:t>Поэтому приходите в следующую среду, 9 августа, в 21:00 на вебинар «Как развить социальный интеллект ребёнка и для чего это нужно». Скучно не будет.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  <a:t>Регистрируйтесь на 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2400" b="0" i="0" dirty="0" err="1">
                <a:solidFill>
                  <a:schemeClr val="bg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www.bissc.site</a:t>
            </a: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ru-LV" sz="12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 rot="16200000">
            <a:off x="10274954" y="42257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шпора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6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340" y="2018721"/>
            <a:ext cx="10152382" cy="4114450"/>
          </a:xfrm>
        </p:spPr>
        <p:txBody>
          <a:bodyPr/>
          <a:lstStyle/>
          <a:p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ГЛАВНЫЕ ВОПРОСЫ ВЕБИНАРА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1. Как развить конфликтологическую компетентность?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- читать конспект или хотя бы презентацию, изучать запись вебинара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 каждый день в течение двух месяцев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2. Зачем её развивать?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- чтобы минимизировать возникновение конфликтов в семье, в т.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ч. - с детьми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3. Как её применять, когда развили?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- изучать конспект или хотя бы презентацию, изучать запись этого вебинара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 каждый день в течение двух месяцев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endParaRPr lang="ru-LV" sz="36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9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41492"/>
            <a:ext cx="10152382" cy="705337"/>
          </a:xfrm>
        </p:spPr>
        <p:txBody>
          <a:bodyPr/>
          <a:lstStyle/>
          <a:p>
            <a:pPr algn="ctr"/>
            <a:r>
              <a:rPr lang="ru-RU" sz="3600" b="1" dirty="0">
                <a:cs typeface="Phosphate Inline" panose="02000506050000020004" pitchFamily="2" charset="0"/>
              </a:rPr>
              <a:t>Как общаться с ребёнком</a:t>
            </a:r>
            <a:endParaRPr lang="ru-LV" sz="3600" b="1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4F188-D549-5503-B1AD-68F1B1699996}"/>
              </a:ext>
            </a:extLst>
          </p:cNvPr>
          <p:cNvSpPr txBox="1"/>
          <p:nvPr/>
        </p:nvSpPr>
        <p:spPr>
          <a:xfrm>
            <a:off x="1383463" y="1759994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ВЫРАЖЕНИЕ ЛИЦА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3B1E2-F9FB-C4A0-47D2-E83D95B9CFFA}"/>
              </a:ext>
            </a:extLst>
          </p:cNvPr>
          <p:cNvSpPr txBox="1"/>
          <p:nvPr/>
        </p:nvSpPr>
        <p:spPr>
          <a:xfrm>
            <a:off x="4603188" y="1493506"/>
            <a:ext cx="2844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ДОБРОЖЕЛАТЕЛЬНОЕ</a:t>
            </a:r>
          </a:p>
          <a:p>
            <a:r>
              <a:rPr lang="ru-RU" dirty="0">
                <a:solidFill>
                  <a:schemeClr val="bg1"/>
                </a:solidFill>
              </a:rPr>
              <a:t>- ТЕПЛОЕ</a:t>
            </a:r>
          </a:p>
          <a:p>
            <a:r>
              <a:rPr lang="ru-RU" dirty="0">
                <a:solidFill>
                  <a:schemeClr val="bg1"/>
                </a:solidFill>
              </a:rPr>
              <a:t>- ПРИВЕТЛИВОЕ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8C68-D5D5-D7C4-B781-21C12D5E6CEB}"/>
              </a:ext>
            </a:extLst>
          </p:cNvPr>
          <p:cNvSpPr txBox="1"/>
          <p:nvPr/>
        </p:nvSpPr>
        <p:spPr>
          <a:xfrm>
            <a:off x="1683224" y="292166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ТОН ГОЛОСА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D41BD-BF04-479C-1D18-B2ACA5460472}"/>
              </a:ext>
            </a:extLst>
          </p:cNvPr>
          <p:cNvSpPr txBox="1"/>
          <p:nvPr/>
        </p:nvSpPr>
        <p:spPr>
          <a:xfrm>
            <a:off x="4603188" y="2655174"/>
            <a:ext cx="2874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ДОБРОЖЕЛАТЕЛЬНЫЙ</a:t>
            </a:r>
          </a:p>
          <a:p>
            <a:r>
              <a:rPr lang="ru-RU" dirty="0">
                <a:solidFill>
                  <a:schemeClr val="bg1"/>
                </a:solidFill>
              </a:rPr>
              <a:t>- ТЕПЛЫЙ</a:t>
            </a:r>
          </a:p>
          <a:p>
            <a:r>
              <a:rPr lang="ru-RU" dirty="0">
                <a:solidFill>
                  <a:schemeClr val="bg1"/>
                </a:solidFill>
              </a:rPr>
              <a:t>- ПРИВЕТЛИВЫЙ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440FA-AEB7-BAF2-4281-2611E3C106EB}"/>
              </a:ext>
            </a:extLst>
          </p:cNvPr>
          <p:cNvSpPr txBox="1"/>
          <p:nvPr/>
        </p:nvSpPr>
        <p:spPr>
          <a:xfrm>
            <a:off x="1543762" y="3992945"/>
            <a:ext cx="2172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 ОБЩЕНИИ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ИСПОЛЬЗОВАТЬ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 МАКСИМУМУ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95966-716D-A71D-04C9-252F41B64324}"/>
              </a:ext>
            </a:extLst>
          </p:cNvPr>
          <p:cNvSpPr txBox="1"/>
          <p:nvPr/>
        </p:nvSpPr>
        <p:spPr>
          <a:xfrm>
            <a:off x="4603188" y="3951993"/>
            <a:ext cx="51812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МЕСТОИМЕНИЕ «МЫ»</a:t>
            </a:r>
          </a:p>
          <a:p>
            <a:r>
              <a:rPr lang="ru-RU" dirty="0">
                <a:solidFill>
                  <a:schemeClr val="bg1"/>
                </a:solidFill>
              </a:rPr>
              <a:t>- ЧАСТИЦУ «БЫ»</a:t>
            </a:r>
          </a:p>
          <a:p>
            <a:r>
              <a:rPr lang="ru-RU" dirty="0">
                <a:solidFill>
                  <a:schemeClr val="bg1"/>
                </a:solidFill>
              </a:rPr>
              <a:t>- ПРИКАЗНЫЕ ФРАЗЫ – КАК ПРОСЬБУ</a:t>
            </a:r>
          </a:p>
          <a:p>
            <a:r>
              <a:rPr lang="ru-RU" dirty="0">
                <a:solidFill>
                  <a:schemeClr val="bg1"/>
                </a:solidFill>
              </a:rPr>
              <a:t>- ОДОБРЕНИЕ, ПОХВАЛУ</a:t>
            </a:r>
          </a:p>
          <a:p>
            <a:r>
              <a:rPr lang="ru-RU" dirty="0">
                <a:solidFill>
                  <a:schemeClr val="bg1"/>
                </a:solidFill>
              </a:rPr>
              <a:t>- ЭМОЦИОНАЛЬНОЕ ПРИЯТИЕ БЕЗ ПОВОДА</a:t>
            </a:r>
          </a:p>
        </p:txBody>
      </p:sp>
    </p:spTree>
    <p:extLst>
      <p:ext uri="{BB962C8B-B14F-4D97-AF65-F5344CB8AC3E}">
        <p14:creationId xmlns:p14="http://schemas.microsoft.com/office/powerpoint/2010/main" val="37119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41492"/>
            <a:ext cx="10152382" cy="705337"/>
          </a:xfrm>
        </p:spPr>
        <p:txBody>
          <a:bodyPr/>
          <a:lstStyle/>
          <a:p>
            <a:pPr algn="ctr"/>
            <a:r>
              <a:rPr lang="ru-RU" sz="3600" b="1" dirty="0">
                <a:cs typeface="Phosphate Inline" panose="02000506050000020004" pitchFamily="2" charset="0"/>
              </a:rPr>
              <a:t>Как общаться с ребёнком</a:t>
            </a:r>
            <a:endParaRPr lang="ru-LV" sz="3600" b="1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0440FA-AEB7-BAF2-4281-2611E3C106EB}"/>
              </a:ext>
            </a:extLst>
          </p:cNvPr>
          <p:cNvSpPr txBox="1"/>
          <p:nvPr/>
        </p:nvSpPr>
        <p:spPr>
          <a:xfrm>
            <a:off x="1347169" y="2026006"/>
            <a:ext cx="2081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 ОБЩЕНИИ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ИСПОЛЬЗОВАТЬ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 МИНИМУМУ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95966-716D-A71D-04C9-252F41B64324}"/>
              </a:ext>
            </a:extLst>
          </p:cNvPr>
          <p:cNvSpPr txBox="1"/>
          <p:nvPr/>
        </p:nvSpPr>
        <p:spPr>
          <a:xfrm>
            <a:off x="4101227" y="1887507"/>
            <a:ext cx="73805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ЧАСТИЦУ «НЕ»</a:t>
            </a:r>
          </a:p>
          <a:p>
            <a:r>
              <a:rPr lang="ru-RU" dirty="0">
                <a:solidFill>
                  <a:schemeClr val="bg1"/>
                </a:solidFill>
              </a:rPr>
              <a:t>- СЛОВА «ДОЛЖЕН», «ОБЯЗАН», «НУЖНО», «ДАВАЙ», «БЫСТРЕЕ»</a:t>
            </a:r>
          </a:p>
          <a:p>
            <a:r>
              <a:rPr lang="ru-RU" dirty="0">
                <a:solidFill>
                  <a:schemeClr val="bg1"/>
                </a:solidFill>
              </a:rPr>
              <a:t>- МЕСТОИМЕНИЯ «Я», «ТЫ»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УЛЬТИМАТУМЫ</a:t>
            </a:r>
          </a:p>
          <a:p>
            <a:r>
              <a:rPr lang="ru-RU" dirty="0">
                <a:solidFill>
                  <a:schemeClr val="bg1"/>
                </a:solidFill>
              </a:rPr>
              <a:t>- ЧАСТЫЕ ЗАМЕЧАНИЯ ПО МЕЛОЧАМ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EF742-848B-3FEC-88C4-3364D0DD1044}"/>
              </a:ext>
            </a:extLst>
          </p:cNvPr>
          <p:cNvSpPr txBox="1"/>
          <p:nvPr/>
        </p:nvSpPr>
        <p:spPr>
          <a:xfrm>
            <a:off x="4101227" y="3532654"/>
            <a:ext cx="57198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ИНТОНАЦИЮ ИРОНИИ И НАСМЕШКИ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ПОВЫШЕННЫЙ ГОЛОС, КРИК</a:t>
            </a:r>
          </a:p>
          <a:p>
            <a:r>
              <a:rPr lang="ru-RU" dirty="0">
                <a:solidFill>
                  <a:schemeClr val="bg1"/>
                </a:solidFill>
              </a:rPr>
              <a:t>- УЛЬТИМАТУМЫ</a:t>
            </a:r>
          </a:p>
          <a:p>
            <a:r>
              <a:rPr lang="ru-RU" dirty="0">
                <a:solidFill>
                  <a:schemeClr val="bg1"/>
                </a:solidFill>
              </a:rPr>
              <a:t>- ФРАЗЫ В СТИЛЕ «Я ОБИДЕЛАСЬ (ОБИДЕЛСЯ)»,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«ТАКОГО Я ТЕБЯ НЕ ЛЮБЛЮ», </a:t>
            </a:r>
          </a:p>
          <a:p>
            <a:r>
              <a:rPr lang="ru-RU" dirty="0">
                <a:solidFill>
                  <a:schemeClr val="bg1"/>
                </a:solidFill>
              </a:rPr>
              <a:t>«ВОН ПОСМОТРИ НА СЫНА СОСЕДА»</a:t>
            </a:r>
          </a:p>
          <a:p>
            <a:r>
              <a:rPr lang="ru-RU" dirty="0">
                <a:solidFill>
                  <a:schemeClr val="bg1"/>
                </a:solidFill>
              </a:rPr>
              <a:t>«ТЫ ДОЛЖЕН БЫТЬ ЛУЧШИМ»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950A0-82DE-0430-715E-80C461D9E06B}"/>
              </a:ext>
            </a:extLst>
          </p:cNvPr>
          <p:cNvSpPr txBox="1"/>
          <p:nvPr/>
        </p:nvSpPr>
        <p:spPr>
          <a:xfrm>
            <a:off x="1318338" y="3858087"/>
            <a:ext cx="2422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 ОБЩЕНИИ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НЕ ИСПОЛЬЗОВАТЬ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СОВСЕМ</a:t>
            </a:r>
          </a:p>
        </p:txBody>
      </p:sp>
    </p:spTree>
    <p:extLst>
      <p:ext uri="{BB962C8B-B14F-4D97-AF65-F5344CB8AC3E}">
        <p14:creationId xmlns:p14="http://schemas.microsoft.com/office/powerpoint/2010/main" val="345235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41492"/>
            <a:ext cx="10152382" cy="705337"/>
          </a:xfrm>
        </p:spPr>
        <p:txBody>
          <a:bodyPr/>
          <a:lstStyle/>
          <a:p>
            <a:pPr algn="ctr"/>
            <a:r>
              <a:rPr lang="ru-RU" sz="3600" b="1" dirty="0">
                <a:cs typeface="Phosphate Inline" panose="02000506050000020004" pitchFamily="2" charset="0"/>
              </a:rPr>
              <a:t>Как общаться с ребёнком</a:t>
            </a:r>
            <a:endParaRPr lang="ru-LV" sz="3600" b="1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0440FA-AEB7-BAF2-4281-2611E3C106EB}"/>
              </a:ext>
            </a:extLst>
          </p:cNvPr>
          <p:cNvSpPr txBox="1"/>
          <p:nvPr/>
        </p:nvSpPr>
        <p:spPr>
          <a:xfrm>
            <a:off x="1272630" y="202600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ХОДЕ ОБЩЕНИЯ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95966-716D-A71D-04C9-252F41B64324}"/>
              </a:ext>
            </a:extLst>
          </p:cNvPr>
          <p:cNvSpPr txBox="1"/>
          <p:nvPr/>
        </p:nvSpPr>
        <p:spPr>
          <a:xfrm>
            <a:off x="3865389" y="1868498"/>
            <a:ext cx="7696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СТИМУЛИРОВАТЬ УСЕРДИЕ И СТАРАНИЕ РЕБЕНКА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НЕ ЗАБЫВАТЬ, ЧТО РЕЗУЛЬТАТ ТОЖЕ ВАЖЕН, НО ВО </a:t>
            </a:r>
            <a:r>
              <a:rPr lang="en-US" dirty="0">
                <a:solidFill>
                  <a:schemeClr val="bg1"/>
                </a:solidFill>
              </a:rPr>
              <a:t>II</a:t>
            </a:r>
            <a:r>
              <a:rPr lang="ru-RU" dirty="0">
                <a:solidFill>
                  <a:schemeClr val="bg1"/>
                </a:solidFill>
              </a:rPr>
              <a:t>-Ю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ОЧЕРЕДЬ</a:t>
            </a:r>
          </a:p>
          <a:p>
            <a:r>
              <a:rPr lang="ru-RU" dirty="0">
                <a:solidFill>
                  <a:schemeClr val="bg1"/>
                </a:solidFill>
              </a:rPr>
              <a:t>- ДЕКЛАРИРОВАТЬ ЛЮБОВЬ К РЕБЁНКУ СЛОВАМИ</a:t>
            </a:r>
          </a:p>
          <a:p>
            <a:r>
              <a:rPr lang="ru-RU" b="1" dirty="0">
                <a:solidFill>
                  <a:srgbClr val="FF0000"/>
                </a:solidFill>
              </a:rPr>
              <a:t>- ОТ НЕПРАВИЛЬНОГО ПОВЕДЕНИЯ ОТВЛЕКАТЬ, ПРЕДЛАГАЯ </a:t>
            </a:r>
          </a:p>
          <a:p>
            <a:r>
              <a:rPr lang="ru-RU" b="1" dirty="0">
                <a:solidFill>
                  <a:srgbClr val="FF0000"/>
                </a:solidFill>
              </a:rPr>
              <a:t>В ЗАМЕНУ 2-3 ДРУГИХ ВИДА ДЕЯТЕЛЬНОСТИ (НЕ ЗАПРЕЩАТЬ!)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EF742-848B-3FEC-88C4-3364D0DD1044}"/>
              </a:ext>
            </a:extLst>
          </p:cNvPr>
          <p:cNvSpPr txBox="1"/>
          <p:nvPr/>
        </p:nvSpPr>
        <p:spPr>
          <a:xfrm>
            <a:off x="4101227" y="3532654"/>
            <a:ext cx="77219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НЕ ВСТАВАТЬ НА СТОРОНУ ОСУЖДАЮЩИХ РЕБЁНКА ПУБЛИЧНО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РАЗБИРАТЬ ВОЗНИКАЮЩИЕ ПРОБЛЕМНЫЕ СИТУАЦИИ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НЕ НУЖНО ПУБЛИЧНО ХВАЛИТЬ КОГО-ТО, ПРИНИЖАЯ ЗАСЛУГИ</a:t>
            </a:r>
          </a:p>
          <a:p>
            <a:r>
              <a:rPr lang="ru-RU" dirty="0">
                <a:solidFill>
                  <a:schemeClr val="bg1"/>
                </a:solidFill>
              </a:rPr>
              <a:t>И УСПЕХИ СВОЕГО РЕБЁНКА</a:t>
            </a:r>
          </a:p>
          <a:p>
            <a:r>
              <a:rPr lang="ru-RU" dirty="0">
                <a:solidFill>
                  <a:schemeClr val="bg1"/>
                </a:solidFill>
              </a:rPr>
              <a:t>- ЧАЩЕ ОБНИМАЙТЕ РЕБЁНКА (БЕЗ ФАНАТИЗМА),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ПРИКАСАЙТЕСЬ К НЕМУ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950A0-82DE-0430-715E-80C461D9E06B}"/>
              </a:ext>
            </a:extLst>
          </p:cNvPr>
          <p:cNvSpPr txBox="1"/>
          <p:nvPr/>
        </p:nvSpPr>
        <p:spPr>
          <a:xfrm>
            <a:off x="1430526" y="4015742"/>
            <a:ext cx="1914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 ОБЩЕНИИ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ВАЖНО!</a:t>
            </a:r>
          </a:p>
        </p:txBody>
      </p:sp>
    </p:spTree>
    <p:extLst>
      <p:ext uri="{BB962C8B-B14F-4D97-AF65-F5344CB8AC3E}">
        <p14:creationId xmlns:p14="http://schemas.microsoft.com/office/powerpoint/2010/main" val="128741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41492"/>
            <a:ext cx="10152382" cy="705337"/>
          </a:xfrm>
        </p:spPr>
        <p:txBody>
          <a:bodyPr/>
          <a:lstStyle/>
          <a:p>
            <a:pPr algn="ctr"/>
            <a:r>
              <a:rPr lang="ru-RU" sz="3600" b="1" dirty="0">
                <a:cs typeface="Phosphate Inline" panose="02000506050000020004" pitchFamily="2" charset="0"/>
              </a:rPr>
              <a:t>Как общаться с ребёнком</a:t>
            </a:r>
            <a:endParaRPr lang="ru-LV" sz="3600" b="1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0440FA-AEB7-BAF2-4281-2611E3C106EB}"/>
              </a:ext>
            </a:extLst>
          </p:cNvPr>
          <p:cNvSpPr txBox="1"/>
          <p:nvPr/>
        </p:nvSpPr>
        <p:spPr>
          <a:xfrm>
            <a:off x="885220" y="2195927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ПРОЦЕССЕ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ЖИЗНЕДЕЯТЕЛЬНОСТИ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95966-716D-A71D-04C9-252F41B64324}"/>
              </a:ext>
            </a:extLst>
          </p:cNvPr>
          <p:cNvSpPr txBox="1"/>
          <p:nvPr/>
        </p:nvSpPr>
        <p:spPr>
          <a:xfrm>
            <a:off x="3951881" y="1729999"/>
            <a:ext cx="73548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ЧИТАЙТЕ ТО, ЧТО ЧИТАЕТ РЕБЁНОК</a:t>
            </a:r>
          </a:p>
          <a:p>
            <a:r>
              <a:rPr lang="ru-RU" dirty="0">
                <a:solidFill>
                  <a:schemeClr val="bg1"/>
                </a:solidFill>
              </a:rPr>
              <a:t>- СМОТРИТЕ ТО, ЧТО СМОТРИТ РЕБЁНОК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СЛУШАЙТЕ ТУ МУЗЫКУ, КОТОРУЮ СМОТРИТ РЕБЁНОК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ИГРАЙТЕ В ТЕ ИГРЫ, В КОТОРЫЕ ИГРАЕТ РЕБЁНОК</a:t>
            </a:r>
          </a:p>
          <a:p>
            <a:r>
              <a:rPr lang="ru-RU" dirty="0">
                <a:solidFill>
                  <a:schemeClr val="bg1"/>
                </a:solidFill>
              </a:rPr>
              <a:t>- ФИЛЬТРУЙТЕ ЭТО ВСЁ И АРГУМЕНТИРОВАННО </a:t>
            </a:r>
          </a:p>
          <a:p>
            <a:r>
              <a:rPr lang="ru-RU" dirty="0">
                <a:solidFill>
                  <a:schemeClr val="bg1"/>
                </a:solidFill>
              </a:rPr>
              <a:t>РАССКАЗЫВАЙТЕ, ЧТО ПОЛЕЗНО ДЛЯ ЗДОРОВЬЯ И ПСИХИКИ,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 ЧТО – НЕТ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ПРИ ПЛОХОМ НАСТРОЕНИЕ РАССКАЖИТЕ РЕБЁНКУ </a:t>
            </a:r>
          </a:p>
          <a:p>
            <a:r>
              <a:rPr lang="ru-RU" dirty="0">
                <a:solidFill>
                  <a:schemeClr val="bg1"/>
                </a:solidFill>
              </a:rPr>
              <a:t>ЕГО ПРИЧИНУ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950A0-82DE-0430-715E-80C461D9E06B}"/>
              </a:ext>
            </a:extLst>
          </p:cNvPr>
          <p:cNvSpPr txBox="1"/>
          <p:nvPr/>
        </p:nvSpPr>
        <p:spPr>
          <a:xfrm>
            <a:off x="905257" y="4749829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ГЛАВНОЕ В ОБЩЕНИИ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B9AED-B2AA-1C4D-D596-7D83FC406449}"/>
              </a:ext>
            </a:extLst>
          </p:cNvPr>
          <p:cNvSpPr txBox="1"/>
          <p:nvPr/>
        </p:nvSpPr>
        <p:spPr>
          <a:xfrm>
            <a:off x="4180535" y="4740106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СМОТРИ СЛЕДУЮЩИЙ СЛАЙД</a:t>
            </a:r>
          </a:p>
        </p:txBody>
      </p:sp>
    </p:spTree>
    <p:extLst>
      <p:ext uri="{BB962C8B-B14F-4D97-AF65-F5344CB8AC3E}">
        <p14:creationId xmlns:p14="http://schemas.microsoft.com/office/powerpoint/2010/main" val="222299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1121453"/>
            <a:ext cx="10152382" cy="705337"/>
          </a:xfrm>
        </p:spPr>
        <p:txBody>
          <a:bodyPr/>
          <a:lstStyle/>
          <a:p>
            <a:pPr algn="ctr"/>
            <a:r>
              <a:rPr lang="ru-RU" sz="3600" b="1" dirty="0">
                <a:cs typeface="Phosphate Inline" panose="02000506050000020004" pitchFamily="2" charset="0"/>
              </a:rPr>
              <a:t>Главное в общении с ребёнком</a:t>
            </a:r>
            <a:endParaRPr lang="ru-LV" sz="3600" b="1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3B9AED-B2AA-1C4D-D596-7D83FC406449}"/>
              </a:ext>
            </a:extLst>
          </p:cNvPr>
          <p:cNvSpPr txBox="1"/>
          <p:nvPr/>
        </p:nvSpPr>
        <p:spPr>
          <a:xfrm>
            <a:off x="814430" y="2348411"/>
            <a:ext cx="105528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</a:rPr>
              <a:t>ТЕРПЕНИЕ</a:t>
            </a:r>
          </a:p>
          <a:p>
            <a:pPr algn="ctr"/>
            <a:r>
              <a:rPr lang="ru-RU" sz="7200" b="1" dirty="0">
                <a:solidFill>
                  <a:schemeClr val="bg1"/>
                </a:solidFill>
              </a:rPr>
              <a:t>И ПРОЯВЛЕНИЕ ЛЮБВИ</a:t>
            </a:r>
          </a:p>
        </p:txBody>
      </p:sp>
    </p:spTree>
    <p:extLst>
      <p:ext uri="{BB962C8B-B14F-4D97-AF65-F5344CB8AC3E}">
        <p14:creationId xmlns:p14="http://schemas.microsoft.com/office/powerpoint/2010/main" val="204223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60380"/>
            <a:ext cx="10152382" cy="705337"/>
          </a:xfrm>
        </p:spPr>
        <p:txBody>
          <a:bodyPr/>
          <a:lstStyle/>
          <a:p>
            <a:pPr algn="ctr"/>
            <a:r>
              <a:rPr lang="ru-RU" sz="3600" b="1" dirty="0">
                <a:cs typeface="Phosphate Inline" panose="02000506050000020004" pitchFamily="2" charset="0"/>
              </a:rPr>
              <a:t>РАБОТАЮЩИЕ ЗАКЛИНАНИЯ</a:t>
            </a:r>
            <a:endParaRPr lang="ru-LV" sz="3600" b="1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3B9AED-B2AA-1C4D-D596-7D83FC406449}"/>
              </a:ext>
            </a:extLst>
          </p:cNvPr>
          <p:cNvSpPr txBox="1"/>
          <p:nvPr/>
        </p:nvSpPr>
        <p:spPr>
          <a:xfrm>
            <a:off x="2325170" y="1767006"/>
            <a:ext cx="800411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just">
              <a:buAutoNum type="arabicPeriod"/>
            </a:pPr>
            <a:r>
              <a:rPr lang="ru-RU" sz="4200" b="1" dirty="0">
                <a:solidFill>
                  <a:schemeClr val="bg1"/>
                </a:solidFill>
              </a:rPr>
              <a:t>ЭТО НОРМАЛЬНО</a:t>
            </a:r>
            <a:br>
              <a:rPr lang="ru-RU" sz="4200" b="1" dirty="0">
                <a:solidFill>
                  <a:schemeClr val="bg1"/>
                </a:solidFill>
              </a:rPr>
            </a:br>
            <a:endParaRPr lang="ru-RU" sz="4200" b="1" dirty="0">
              <a:solidFill>
                <a:schemeClr val="bg1"/>
              </a:solidFill>
            </a:endParaRPr>
          </a:p>
          <a:p>
            <a:pPr marL="1143000" indent="-1143000" algn="just">
              <a:buAutoNum type="arabicPeriod"/>
            </a:pPr>
            <a:r>
              <a:rPr lang="ru-RU" sz="4200" b="1" dirty="0">
                <a:solidFill>
                  <a:schemeClr val="bg1"/>
                </a:solidFill>
              </a:rPr>
              <a:t>ВСЁ ПРОЙДЁТ</a:t>
            </a:r>
            <a:br>
              <a:rPr lang="ru-RU" sz="4200" b="1" dirty="0">
                <a:solidFill>
                  <a:schemeClr val="bg1"/>
                </a:solidFill>
              </a:rPr>
            </a:br>
            <a:endParaRPr lang="ru-RU" sz="4200" b="1" dirty="0">
              <a:solidFill>
                <a:schemeClr val="bg1"/>
              </a:solidFill>
            </a:endParaRPr>
          </a:p>
          <a:p>
            <a:pPr marL="1143000" indent="-1143000" algn="just">
              <a:buAutoNum type="arabicPeriod"/>
            </a:pPr>
            <a:r>
              <a:rPr lang="ru-RU" sz="4200" b="1" dirty="0">
                <a:solidFill>
                  <a:schemeClr val="bg1"/>
                </a:solidFill>
              </a:rPr>
              <a:t>ПРОСТО ЧЕЛОВЕК ТАКОЙ</a:t>
            </a:r>
          </a:p>
        </p:txBody>
      </p:sp>
    </p:spTree>
    <p:extLst>
      <p:ext uri="{BB962C8B-B14F-4D97-AF65-F5344CB8AC3E}">
        <p14:creationId xmlns:p14="http://schemas.microsoft.com/office/powerpoint/2010/main" val="349206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78D39-D31C-1781-4F02-AC8F2B9112B1}"/>
              </a:ext>
            </a:extLst>
          </p:cNvPr>
          <p:cNvSpPr txBox="1"/>
          <p:nvPr/>
        </p:nvSpPr>
        <p:spPr>
          <a:xfrm rot="16200000">
            <a:off x="10145112" y="402556"/>
            <a:ext cx="12650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домашка</a:t>
            </a:r>
            <a:endParaRPr lang="ru-LV" sz="17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8B247-5634-516C-62AA-779E56FA1EB2}"/>
              </a:ext>
            </a:extLst>
          </p:cNvPr>
          <p:cNvSpPr txBox="1"/>
          <p:nvPr/>
        </p:nvSpPr>
        <p:spPr>
          <a:xfrm>
            <a:off x="5733658" y="3059668"/>
            <a:ext cx="569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Придумайте варианты решения этой ситуации</a:t>
            </a:r>
          </a:p>
        </p:txBody>
      </p:sp>
      <p:pic>
        <p:nvPicPr>
          <p:cNvPr id="4" name="Рисунок 3" descr="Изображение выглядит как Человеческое лицо, мультфильм, одеж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85A458-DD87-3AE4-0EFA-1D7773774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79" y="734017"/>
            <a:ext cx="3813353" cy="53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63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Совет директоров</Template>
  <TotalTime>7720</TotalTime>
  <Words>612</Words>
  <Application>Microsoft Macintosh PowerPoint</Application>
  <PresentationFormat>Широкоэкранный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Roboto</vt:lpstr>
      <vt:lpstr>robotoregular</vt:lpstr>
      <vt:lpstr>Wingdings 3</vt:lpstr>
      <vt:lpstr>Совет директоров</vt:lpstr>
      <vt:lpstr>Как развить конфликтологическую компетентность и применять её в отношениях с детьми часть 2</vt:lpstr>
      <vt:lpstr> ГЛАВНЫЕ ВОПРОСЫ ВЕБИНАРА  1. Как развить конфликтологическую компетентность? - читать конспект или хотя бы презентацию, изучать запись вебинара каждый день в течение двух месяцев   2. Зачем её развивать? - чтобы минимизировать возникновение конфликтов в семье, в т.ч. - с детьми  3. Как её применять, когда развили? - изучать конспект или хотя бы презентацию, изучать запись этого вебинара каждый день в течение двух месяцев </vt:lpstr>
      <vt:lpstr>Как общаться с ребёнком</vt:lpstr>
      <vt:lpstr>Как общаться с ребёнком</vt:lpstr>
      <vt:lpstr>Как общаться с ребёнком</vt:lpstr>
      <vt:lpstr>Как общаться с ребёнком</vt:lpstr>
      <vt:lpstr>Главное в общении с ребёнком</vt:lpstr>
      <vt:lpstr>РАБОТАЮЩИЕ ЗАКЛИНАНИЯ</vt:lpstr>
      <vt:lpstr>Презентация PowerPoint</vt:lpstr>
      <vt:lpstr>Механическое использование поведенческих приёмов без понимания сути вещей и природы явлений подобно цветам, которые вы отделили от корней и поставили в вазу: это эффектно, но цветы скоро завянут. Без вариантов.    Поэтому приходите в следующую среду, 9 августа, в 21:00 на вебинар «Как развить социальный интеллект ребёнка и для чего это нужно». Скучно не будет.  Регистрируйтесь на https://www.bissc.site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привить детям хорошие манеры  в 21 веке</dc:title>
  <dc:creator>Вацлав Володарский</dc:creator>
  <cp:lastModifiedBy>Sergej Luksza</cp:lastModifiedBy>
  <cp:revision>33</cp:revision>
  <dcterms:created xsi:type="dcterms:W3CDTF">2023-04-24T13:45:08Z</dcterms:created>
  <dcterms:modified xsi:type="dcterms:W3CDTF">2023-08-02T12:42:33Z</dcterms:modified>
</cp:coreProperties>
</file>