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8"/>
  </p:normalViewPr>
  <p:slideViewPr>
    <p:cSldViewPr snapToGrid="0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7145" y="1241266"/>
            <a:ext cx="4535926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br>
              <a:rPr lang="ru-RU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US" sz="4200" b="0" i="0" kern="1200" dirty="0" err="1">
                <a:solidFill>
                  <a:schemeClr val="bg2"/>
                </a:solidFill>
                <a:latin typeface="+mj-lt"/>
                <a:ea typeface="+mj-ea"/>
                <a:cs typeface="+mj-cs"/>
              </a:rPr>
              <a:t>Как</a:t>
            </a:r>
            <a:r>
              <a:rPr lang="en-US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4200" b="0" i="0" kern="1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научить ребёнка управлять агрессией</a:t>
            </a:r>
            <a:endParaRPr lang="en-US" sz="4200" b="0" i="0" kern="1200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7145" y="5838696"/>
            <a:ext cx="4378250" cy="3648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1600" b="0" i="0" kern="1200" cap="all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Серия</a:t>
            </a:r>
            <a:r>
              <a:rPr lang="en-US" sz="1600" b="0" i="0" kern="1200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600" b="0" i="0" kern="1200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семь</a:t>
            </a:r>
            <a:r>
              <a:rPr lang="en-US" sz="1600" b="0" i="0" kern="1200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волшебных слайдов»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F798B8-1C3B-4B89-8B9A-3F9613CD0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3" y="396837"/>
            <a:ext cx="6451503" cy="6058999"/>
            <a:chOff x="423333" y="396837"/>
            <a:chExt cx="6451503" cy="605899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6FBC0DC-E9D1-4FE7-A92D-8C0C21E6C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3" y="402165"/>
              <a:ext cx="522933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5B8AD05-BFBB-476E-A552-5125E1F1F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3161515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5960B2F-90D8-4D62-B831-C33669F8D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5004670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471C36F-11CF-6955-9EBD-F6A25E4A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69" y="1183314"/>
            <a:ext cx="5723631" cy="221790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C46445-3C6A-F0BC-11F0-E122CDE1D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32" y="4179449"/>
            <a:ext cx="2201815" cy="22640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12316" y="451627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LV" b="1" dirty="0">
                <a:solidFill>
                  <a:schemeClr val="bg1"/>
                </a:solidFill>
              </a:rPr>
              <a:t>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3BFA44-887A-4DA9-42E2-AC1C8254087E}"/>
              </a:ext>
            </a:extLst>
          </p:cNvPr>
          <p:cNvSpPr txBox="1"/>
          <p:nvPr/>
        </p:nvSpPr>
        <p:spPr>
          <a:xfrm>
            <a:off x="624632" y="304792"/>
            <a:ext cx="55066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LV" sz="2400" b="1" dirty="0">
                <a:solidFill>
                  <a:schemeClr val="accent6">
                    <a:lumMod val="75000"/>
                  </a:schemeClr>
                </a:solidFill>
              </a:rPr>
              <a:t>ВСЕРОСИИЙСКАЯ НЕДЕЛЯ </a:t>
            </a:r>
          </a:p>
          <a:p>
            <a:pPr algn="ctr"/>
            <a:r>
              <a:rPr lang="ru-LV" sz="2400" b="1" dirty="0">
                <a:solidFill>
                  <a:schemeClr val="accent6">
                    <a:lumMod val="75000"/>
                  </a:schemeClr>
                </a:solidFill>
              </a:rPr>
              <a:t>РОДИТЕЛЬСКОЙ КОМПЕТЕНТНОСТИ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C7804905-7190-04DD-B07B-49C76E646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8904" y="2456290"/>
            <a:ext cx="36195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3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9925445" cy="5426057"/>
          </a:xfrm>
        </p:spPr>
        <p:txBody>
          <a:bodyPr/>
          <a:lstStyle/>
          <a:p>
            <a:pPr marL="342900" marR="12700" lvl="0" indent="-342900">
              <a:lnSpc>
                <a:spcPts val="2325"/>
              </a:lnSpc>
              <a:spcBef>
                <a:spcPts val="9600"/>
              </a:spcBef>
              <a:spcAft>
                <a:spcPts val="4200"/>
              </a:spcAft>
              <a:buClr>
                <a:srgbClr val="000000"/>
              </a:buClr>
              <a:buSzPts val="1300"/>
              <a:buFont typeface="+mj-lt"/>
              <a:buAutoNum type="arabicPeriod"/>
              <a:tabLst>
                <a:tab pos="535940" algn="l"/>
              </a:tabLst>
            </a:pP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ГИПОТЕЗЫ</a:t>
            </a: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1. Агрессивное поведение детей - следствие искаженного процесса </a:t>
            </a:r>
            <a:r>
              <a:rPr lang="ru-LV" sz="2400" u="none" strike="noStrike" spc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 и полученный ребёнком генофонд.</a:t>
            </a: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2. На процессы проявления у детей признаков агрессивного поведения значительное влияние оказывают семейные отношения, особенности воспитательных воздействий со стороны педагогов, а также стиль поведения сверстников.</a:t>
            </a: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3. Средством развития навыков конструктивного управления агрессиейу детей является ЦЕЛЕНАПРАВЛЕННАЯ РАБОТА, включающая активные методы воздействия как на детей, так и на взрослых </a:t>
            </a:r>
            <a:r>
              <a:rPr lang="ru-LV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– их </a:t>
            </a: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родителей и педагогов.</a:t>
            </a:r>
            <a:br>
              <a:rPr lang="ru-RU" sz="800" dirty="0">
                <a:effectLst/>
                <a:latin typeface="+mn-lt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29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pPr marL="342900" marR="12700" lvl="0" indent="-342900">
              <a:lnSpc>
                <a:spcPts val="2310"/>
              </a:lnSpc>
              <a:spcAft>
                <a:spcPts val="0"/>
              </a:spcAft>
              <a:buClr>
                <a:srgbClr val="000000"/>
              </a:buClr>
              <a:buSzPts val="1350"/>
              <a:buFont typeface="+mj-lt"/>
              <a:buAutoNum type="arabicPeriod"/>
              <a:tabLst>
                <a:tab pos="415925" algn="l"/>
              </a:tabLst>
            </a:pPr>
            <a:r>
              <a:rPr lang="ru-RU" sz="2400" dirty="0">
                <a:cs typeface="Phosphate Inline" panose="02000506050000020004" pitchFamily="2" charset="0"/>
              </a:rPr>
              <a:t>1.</a:t>
            </a:r>
            <a:r>
              <a:rPr lang="ru-RU" sz="2400" dirty="0">
                <a:latin typeface="+mn-lt"/>
                <a:cs typeface="Phosphate Inline" panose="02000506050000020004" pitchFamily="2" charset="0"/>
              </a:rPr>
              <a:t> </a:t>
            </a: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Конструктивная агрессия – появляется в момент опасности, носит оборонительный характер. Исчезает опасность – затухает агрессия.</a:t>
            </a: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2. Деструктивная агрессия – спонтанна, зачастую беспочвенна, связана со структурой личности.</a:t>
            </a: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3. Если консруктивная агрессия не находит выхода в созидательной деятельности, она трансформируется в деструктивную. </a:t>
            </a: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Вывод: ЗАГРУЖАЙТЕ СВОИХ ДЕТЕЙ ДЕЛАМИ!</a:t>
            </a: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2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9995929" cy="5426057"/>
          </a:xfrm>
        </p:spPr>
        <p:txBody>
          <a:bodyPr/>
          <a:lstStyle/>
          <a:p>
            <a:pPr marL="12700" indent="444500">
              <a:lnSpc>
                <a:spcPts val="2300"/>
              </a:lnSpc>
            </a:pP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u="sng" dirty="0">
                <a:effectLst/>
                <a:latin typeface="+mn-lt"/>
                <a:ea typeface="Times New Roman" panose="02020603050405020304" pitchFamily="18" charset="0"/>
              </a:rPr>
              <a:t>Агрессия</a:t>
            </a: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 - это любая форма поведения, нацеленная на причинение ущерба другому живому существу, не желающему подобного обращения. 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latin typeface="+mn-lt"/>
                <a:ea typeface="Times New Roman" panose="02020603050405020304" pitchFamily="18" charset="0"/>
              </a:rPr>
              <a:t>1. </a:t>
            </a: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Агрессия обязательно подразумевает преднамеренное, целенаправленное причинение вреда жертве. 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2. В качестве агрессии может рассматриваться только такое поведение, которое подразумевает причинение вреда или ущерба живым организмам. 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3. Жертвы должны обладать мотивацией избегания подобного с собой обращения. </a:t>
            </a:r>
            <a:br>
              <a:rPr lang="ru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5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br>
              <a:rPr lang="ru-LV" sz="240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LV" sz="240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На развитие агрессивности ребенка в большей половине случаев влияют природные особенности его темперамента: 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- возбудимость; 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- сила эмоций; 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способствующие формированию черт характера: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- вспыльчивость</a:t>
            </a:r>
            <a:r>
              <a:rPr lang="ru-LV" sz="2400" dirty="0">
                <a:latin typeface="+mn-lt"/>
                <a:ea typeface="Times New Roman" panose="02020603050405020304" pitchFamily="18" charset="0"/>
              </a:rPr>
              <a:t>;</a:t>
            </a: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- раздражительность</a:t>
            </a:r>
            <a:r>
              <a:rPr lang="ru-LV" sz="2400" dirty="0">
                <a:latin typeface="+mn-lt"/>
                <a:ea typeface="Times New Roman" panose="02020603050405020304" pitchFamily="18" charset="0"/>
              </a:rPr>
              <a:t>;</a:t>
            </a: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LV" sz="2400" dirty="0">
                <a:effectLst/>
                <a:latin typeface="+mn-lt"/>
                <a:ea typeface="Times New Roman" panose="02020603050405020304" pitchFamily="18" charset="0"/>
              </a:rPr>
              <a:t>- неумение сдерживать себя.</a:t>
            </a:r>
            <a:br>
              <a:rPr lang="ru-LV" sz="24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707114"/>
            <a:ext cx="10152382" cy="5426057"/>
          </a:xfrm>
        </p:spPr>
        <p:txBody>
          <a:bodyPr/>
          <a:lstStyle/>
          <a:p>
            <a:pPr algn="ctr"/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5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9999534-963B-D410-C2B1-4E09C53DB31C}"/>
              </a:ext>
            </a:extLst>
          </p:cNvPr>
          <p:cNvSpPr txBox="1">
            <a:spLocks/>
          </p:cNvSpPr>
          <p:nvPr/>
        </p:nvSpPr>
        <p:spPr bwMode="gray">
          <a:xfrm>
            <a:off x="805886" y="859514"/>
            <a:ext cx="10152382" cy="54260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LV" sz="2400" u="none" strike="noStrike" spc="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LV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 С ДЕТСКОЙ АГРЕССИЕЙ</a:t>
            </a:r>
          </a:p>
          <a:p>
            <a:endParaRPr lang="ru-LV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 Обучение агрессивных детей способам выражения гнева в социально приемлемой форме.</a:t>
            </a:r>
          </a:p>
          <a:p>
            <a:r>
              <a:rPr lang="ru-LV" sz="2400" u="none" strike="noStrike" spc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 Обучение детей приемам саморегуляции, умению владеть собой в различных ситуациях.</a:t>
            </a:r>
          </a:p>
          <a:p>
            <a:r>
              <a:rPr lang="ru-LV" sz="2400" u="none" strike="noStrike" spc="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 Отработка навыков общения в возможных конфликтных ситуациях.</a:t>
            </a:r>
          </a:p>
          <a:p>
            <a:r>
              <a:rPr lang="ru-RU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  <a:t>- Формирование таких качеств личности подростков, как эмпатия, доверие к людям.</a:t>
            </a:r>
          </a:p>
          <a:p>
            <a:r>
              <a:rPr lang="ru-RU" sz="24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  <a:t>- Индукция реакций, несовместимых с гневом или открытой агрессией: юмор, смех, эмпатия.</a:t>
            </a:r>
          </a:p>
          <a:p>
            <a:br>
              <a:rPr lang="ru-RU" sz="2400" dirty="0">
                <a:latin typeface="+mn-lt"/>
                <a:cs typeface="Phosphate Inline" panose="02000506050000020004" pitchFamily="2" charset="0"/>
              </a:rPr>
            </a:br>
            <a:endParaRPr lang="ru-LV" sz="2400" dirty="0">
              <a:latin typeface="+mn-lt"/>
              <a:cs typeface="Phosphate Inline" panose="02000506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8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6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F4358F7-B8D2-1383-0983-33A6CC83DF15}"/>
              </a:ext>
            </a:extLst>
          </p:cNvPr>
          <p:cNvSpPr txBox="1">
            <a:spLocks/>
          </p:cNvSpPr>
          <p:nvPr/>
        </p:nvSpPr>
        <p:spPr bwMode="gray">
          <a:xfrm>
            <a:off x="653486" y="707114"/>
            <a:ext cx="10152382" cy="54260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ru-RU" sz="3600" dirty="0">
                <a:cs typeface="Phosphate Inline" panose="02000506050000020004" pitchFamily="2" charset="0"/>
              </a:rPr>
            </a:br>
            <a:endParaRPr lang="ru-LV" sz="3600" dirty="0">
              <a:cs typeface="Phosphate Inline" panose="02000506050000020004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1DF312-84DD-52CA-8358-7FCBCEED3D07}"/>
              </a:ext>
            </a:extLst>
          </p:cNvPr>
          <p:cNvSpPr txBox="1"/>
          <p:nvPr/>
        </p:nvSpPr>
        <p:spPr>
          <a:xfrm>
            <a:off x="892097" y="1393403"/>
            <a:ext cx="968683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LV" sz="2400" dirty="0">
                <a:solidFill>
                  <a:schemeClr val="bg1"/>
                </a:solidFill>
              </a:rPr>
              <a:t>ЧТО ДЕЛАТЬ ОЧЕНЬ ПЛОХО:</a:t>
            </a:r>
          </a:p>
          <a:p>
            <a:endParaRPr lang="ru-LV" sz="24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ru-LV" sz="2400" dirty="0">
                <a:solidFill>
                  <a:schemeClr val="bg1"/>
                </a:solidFill>
              </a:rPr>
              <a:t>Стыдить и обвинять</a:t>
            </a:r>
          </a:p>
          <a:p>
            <a:pPr marL="342900" indent="-342900">
              <a:buAutoNum type="arabicPeriod"/>
            </a:pPr>
            <a:r>
              <a:rPr lang="ru-LV" sz="2400" dirty="0">
                <a:solidFill>
                  <a:schemeClr val="bg1"/>
                </a:solidFill>
              </a:rPr>
              <a:t>Кричать и запугивать</a:t>
            </a:r>
          </a:p>
          <a:p>
            <a:pPr marL="342900" indent="-342900">
              <a:buAutoNum type="arabicPeriod"/>
            </a:pPr>
            <a:r>
              <a:rPr lang="ru-LV" sz="2400" dirty="0">
                <a:solidFill>
                  <a:schemeClr val="bg1"/>
                </a:solidFill>
              </a:rPr>
              <a:t>Наказывать не сразу, наказывать долго, наказывать несоразмерно проступку</a:t>
            </a:r>
          </a:p>
          <a:p>
            <a:pPr marL="342900" indent="-342900">
              <a:buAutoNum type="arabicPeriod"/>
            </a:pPr>
            <a:r>
              <a:rPr lang="ru-LV" sz="2400" dirty="0">
                <a:solidFill>
                  <a:schemeClr val="bg1"/>
                </a:solidFill>
              </a:rPr>
              <a:t>Грубо прикасаться, доставлять физическую боль</a:t>
            </a:r>
          </a:p>
          <a:p>
            <a:pPr marL="342900" indent="-342900">
              <a:buAutoNum type="arabicPeriod"/>
            </a:pPr>
            <a:r>
              <a:rPr lang="ru-LV" sz="2400" dirty="0">
                <a:solidFill>
                  <a:schemeClr val="bg1"/>
                </a:solidFill>
              </a:rPr>
              <a:t>Лишать пищи</a:t>
            </a:r>
          </a:p>
          <a:p>
            <a:pPr marL="342900" indent="-342900">
              <a:buAutoNum type="arabicPeriod"/>
            </a:pPr>
            <a:r>
              <a:rPr lang="ru-LV" sz="2400" dirty="0">
                <a:solidFill>
                  <a:schemeClr val="bg1"/>
                </a:solidFill>
              </a:rPr>
              <a:t>Запрещать на поход в туалет</a:t>
            </a:r>
          </a:p>
          <a:p>
            <a:pPr marL="342900" indent="-342900">
              <a:buAutoNum type="arabicPeriod"/>
            </a:pPr>
            <a:r>
              <a:rPr lang="ru-LV" sz="2400" dirty="0">
                <a:solidFill>
                  <a:schemeClr val="bg1"/>
                </a:solidFill>
              </a:rPr>
              <a:t>Запрещать делать то, что делает ребёнок</a:t>
            </a:r>
          </a:p>
          <a:p>
            <a:pPr marL="342900" indent="-342900">
              <a:buAutoNum type="arabicPeriod"/>
            </a:pPr>
            <a:endParaRPr lang="ru-LV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ru-LV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ru-LV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8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>
            <a:off x="10649415" y="72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dirty="0">
                <a:solidFill>
                  <a:schemeClr val="bg1"/>
                </a:solidFill>
              </a:rPr>
              <a:t>7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47097F7-F742-0682-A8F0-FCA072250E90}"/>
              </a:ext>
            </a:extLst>
          </p:cNvPr>
          <p:cNvSpPr txBox="1"/>
          <p:nvPr/>
        </p:nvSpPr>
        <p:spPr>
          <a:xfrm>
            <a:off x="709743" y="689399"/>
            <a:ext cx="9742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LV" sz="2400" dirty="0">
              <a:solidFill>
                <a:schemeClr val="bg1"/>
              </a:solidFill>
            </a:endParaRPr>
          </a:p>
          <a:p>
            <a:r>
              <a:rPr lang="ru-LV" sz="2400" dirty="0">
                <a:solidFill>
                  <a:schemeClr val="bg1"/>
                </a:solidFill>
              </a:rPr>
              <a:t>ОПЕРАТИВНАЯ РАБОТА С ДЕТСКОЙ АГРЕССИЕЙ:</a:t>
            </a:r>
          </a:p>
          <a:p>
            <a:endParaRPr lang="ru-LV" sz="24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Внимательно наблюдайте. Заметите напряжение действиях ребёнка, изменение его настроения – меняйте тему игры, разговора, действий. </a:t>
            </a: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Признавайте не безусловную правоту ребёнка совершать акт агрессии, но признавайте его право чувствовать гнев. </a:t>
            </a: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Напомните ребёнку о социально приемлемом способе выражения агрессии.</a:t>
            </a: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В правилах, применяемых в вашей семье, делайте акцент не на запретах, а на разрешениях.</a:t>
            </a:r>
          </a:p>
        </p:txBody>
      </p:sp>
    </p:spTree>
    <p:extLst>
      <p:ext uri="{BB962C8B-B14F-4D97-AF65-F5344CB8AC3E}">
        <p14:creationId xmlns:p14="http://schemas.microsoft.com/office/powerpoint/2010/main" val="2605650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7A94B-C410-4853-D987-5CCA0A0CC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486" y="607238"/>
            <a:ext cx="10152382" cy="5124560"/>
          </a:xfrm>
        </p:spPr>
        <p:txBody>
          <a:bodyPr/>
          <a:lstStyle/>
          <a:p>
            <a:pPr algn="ctr"/>
            <a: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СПОСОБЫ УСПОКОЕНИЯ РАЗЛИЧНЫХ ТЕМПРЕМЕНТОВ</a:t>
            </a: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ХОЛЕРИК – крепкие объятья</a:t>
            </a: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САНГВИНИК – переключение внимание</a:t>
            </a: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ФЛЕГМАТИК – оставить в покое, озвучив готовность выслушать</a:t>
            </a: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МЕЛАНХОЛИК – лёгкое объятье, успокаивающий голос, поглаживание</a:t>
            </a: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lang="ru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lang="ru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endParaRPr lang="ru-LV" sz="1200" dirty="0">
              <a:cs typeface="Phosphate Inline" panose="0200050605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C48307-F0EB-F2C2-F852-DE921A50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978" y="5731798"/>
            <a:ext cx="4766343" cy="419088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LV" dirty="0"/>
              <a:t>ерия «семь волшебных слайдов»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4374C-C9CF-CE00-ED4F-880CDD704FA3}"/>
              </a:ext>
            </a:extLst>
          </p:cNvPr>
          <p:cNvSpPr txBox="1"/>
          <p:nvPr/>
        </p:nvSpPr>
        <p:spPr>
          <a:xfrm rot="16200000">
            <a:off x="10262130" y="376406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LV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шпора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3DD1A1-7BA6-5280-E9C9-41E06485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31" y="4749829"/>
            <a:ext cx="959583" cy="98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25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Совет директоров</Template>
  <TotalTime>2800</TotalTime>
  <Words>596</Words>
  <Application>Microsoft Macintosh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Совет директоров</vt:lpstr>
      <vt:lpstr> Как научить ребёнка управлять агрессией</vt:lpstr>
      <vt:lpstr>ГИПОТЕЗЫ  1. Агрессивное поведение детей - следствие искаженного процесса социализации и полученный ребёнком генофонд.  2. На процессы проявления у детей признаков агрессивного поведения значительное влияние оказывают семейные отношения, особенности воспитательных воздействий со стороны педагогов, а также стиль поведения сверстников.  3. Средством развития навыков конструктивного управления агрессиейу детей является ЦЕЛЕНАПРАВЛЕННАЯ РАБОТА, включающая активные методы воздействия как на детей, так и на взрослых – их родителей и педагогов.  </vt:lpstr>
      <vt:lpstr>1. Конструктивная агрессия – появляется в момент опасности, носит оборонительный характер. Исчезает опасность – затухает агрессия.  2. Деструктивная агрессия – спонтанна, зачастую беспочвенна, связана со структурой личности.  3. Если консруктивная агрессия не находит выхода в созидательной деятельности, она трансформируется в деструктивную.   Вывод: ЗАГРУЖАЙТЕ СВОИХ ДЕТЕЙ ДЕЛАМИ!    </vt:lpstr>
      <vt:lpstr>              Агрессия - это любая форма поведения, нацеленная на причинение ущерба другому живому существу, не желающему подобного обращения.   1. Агрессия обязательно подразумевает преднамеренное, целенаправленное причинение вреда жертве.   2. В качестве агрессии может рассматриваться только такое поведение, которое подразумевает причинение вреда или ущерба живым организмам.   3. Жертвы должны обладать мотивацией избегания подобного с собой обращения.    </vt:lpstr>
      <vt:lpstr>  На развитие агрессивности ребенка в большей половине случаев влияют природные особенности его темперамента:   - возбудимость;  - сила эмоций;   способствующие формированию черт характера: - вспыльчивость;  - раздражительность;  - неумение сдерживать себя.  </vt:lpstr>
      <vt:lpstr>    </vt:lpstr>
      <vt:lpstr>Презентация PowerPoint</vt:lpstr>
      <vt:lpstr>Презентация PowerPoint</vt:lpstr>
      <vt:lpstr>СПОСОБЫ УСПОКОЕНИЯ РАЗЛИЧНЫХ ТЕМПРЕМЕНТОВ  ХОЛЕРИК – крепкие объятья САНГВИНИК – переключение внимание ФЛЕГМАТИК – оставить в покое, озвучив готовность выслушать МЕЛАНХОЛИК – лёгкое объятье, успокаивающий голос, поглаживание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привить детям хорошие манеры  в 21 веке</dc:title>
  <dc:creator>Вацлав Володарский</dc:creator>
  <cp:lastModifiedBy>Вацлав Володарский</cp:lastModifiedBy>
  <cp:revision>13</cp:revision>
  <dcterms:created xsi:type="dcterms:W3CDTF">2023-04-24T13:45:08Z</dcterms:created>
  <dcterms:modified xsi:type="dcterms:W3CDTF">2023-04-26T16:14:57Z</dcterms:modified>
</cp:coreProperties>
</file>