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8" r:id="rId5"/>
    <p:sldId id="269" r:id="rId6"/>
    <p:sldId id="270" r:id="rId7"/>
    <p:sldId id="273" r:id="rId8"/>
    <p:sldId id="272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5928"/>
  </p:normalViewPr>
  <p:slideViewPr>
    <p:cSldViewPr snapToGrid="0">
      <p:cViewPr varScale="1">
        <p:scale>
          <a:sx n="93" d="100"/>
          <a:sy n="93" d="100"/>
        </p:scale>
        <p:origin x="21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issc.sit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sytests.org/iq/guilford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3936" y="2046541"/>
            <a:ext cx="4944667" cy="152569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 i="0" u="none" strike="noStrike" dirty="0">
                <a:solidFill>
                  <a:srgbClr val="00B050"/>
                </a:solidFill>
                <a:effectLst/>
                <a:latin typeface="robotoregular"/>
              </a:rPr>
              <a:t>Как развить социальный интеллект ребёнка и для чего это нужно</a:t>
            </a:r>
            <a:endParaRPr lang="en-US" sz="2800" b="0" i="0" kern="12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7145" y="5838696"/>
            <a:ext cx="4378250" cy="364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600" b="0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Серия</a:t>
            </a:r>
            <a:r>
              <a:rPr lang="en-US" sz="16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600" dirty="0"/>
              <a:t>СЕМЬ</a:t>
            </a:r>
            <a:r>
              <a:rPr lang="en-US" sz="16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волшебных слайдов»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798B8-1C3B-4B89-8B9A-3F9613CD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FBC0DC-E9D1-4FE7-A92D-8C0C21E6C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5B8AD05-BFBB-476E-A552-5125E1F1F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5960B2F-90D8-4D62-B831-C33669F8D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71C36F-11CF-6955-9EBD-F6A25E4A7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69" y="1183314"/>
            <a:ext cx="5723631" cy="22179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C46445-3C6A-F0BC-11F0-E122CDE1D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2" y="4179449"/>
            <a:ext cx="2201815" cy="2264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589111" y="696051"/>
            <a:ext cx="41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LV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BFA44-887A-4DA9-42E2-AC1C8254087E}"/>
              </a:ext>
            </a:extLst>
          </p:cNvPr>
          <p:cNvSpPr txBox="1"/>
          <p:nvPr/>
        </p:nvSpPr>
        <p:spPr>
          <a:xfrm>
            <a:off x="128510" y="304792"/>
            <a:ext cx="6498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Бесплатная служба помощи родителям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«СПАСИТЕЛЬНАЯ СРЕДА 2.0»</a:t>
            </a:r>
            <a:endParaRPr lang="ru-LV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804905-7190-04DD-B07B-49C76E646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904" y="2456290"/>
            <a:ext cx="3619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3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607238"/>
            <a:ext cx="10152382" cy="5593674"/>
          </a:xfrm>
        </p:spPr>
        <p:txBody>
          <a:bodyPr/>
          <a:lstStyle/>
          <a:p>
            <a:pPr algn="l"/>
            <a:r>
              <a:rPr lang="ru-RU" sz="2400" b="1" i="0" dirty="0">
                <a:solidFill>
                  <a:schemeClr val="bg1"/>
                </a:solidFill>
                <a:effectLst/>
                <a:latin typeface="+mn-lt"/>
              </a:rPr>
              <a:t>Механическое использование поведенческих приёмов без понимания сути вещей и природы явлений подобно цветам, которые вы отделили от корней и поставили в вазу: это эффектно, но цветы скоро завянут. Без вариантов.</a:t>
            </a:r>
            <a:br>
              <a:rPr lang="ru-RU" sz="2400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  <a:t>Поэтому приходите в следующую среду, 16 августа, в 20:30 на вторую часть вебинара «Как развить социальный интеллект ребёнка и зачем это нужно. Скучно не будет.</a:t>
            </a:r>
            <a:b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  <a:t>Регистрируйтесь на </a:t>
            </a:r>
            <a:r>
              <a:rPr lang="en-GB" sz="2400" b="0" i="0" dirty="0">
                <a:solidFill>
                  <a:schemeClr val="bg1"/>
                </a:solidFill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GB" sz="2400" b="0" i="0" dirty="0" err="1">
                <a:solidFill>
                  <a:schemeClr val="bg1"/>
                </a:solidFill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www.bissc.site</a:t>
            </a:r>
            <a:br>
              <a:rPr lang="ru-RU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br>
              <a:rPr lang="ru-RU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br>
              <a:rPr lang="ru-RU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br>
              <a:rPr lang="ru-RU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endParaRPr lang="ru-LV" sz="1200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 rot="16200000">
            <a:off x="10274954" y="42257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dirty="0">
                <a:solidFill>
                  <a:schemeClr val="bg1"/>
                </a:solidFill>
              </a:rPr>
              <a:t>шпора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6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939" y="1617348"/>
            <a:ext cx="9839476" cy="4114450"/>
          </a:xfrm>
        </p:spPr>
        <p:txBody>
          <a:bodyPr/>
          <a:lstStyle/>
          <a:p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+mn-lt"/>
              </a:rPr>
              <a:t>ГЛАВНЫЕ ВОПРОСЫ ВЕБИНАРА</a:t>
            </a: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+mn-lt"/>
              </a:rPr>
              <a:t>1. Что такое социальный интеллект и как его развивать?</a:t>
            </a: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- читать конспект или хотя бы презентацию, изучать запись вебинара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 каждый день в течение двух месяцев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ru-RU" sz="240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+mn-lt"/>
              </a:rPr>
              <a:t>2. Зачем его развивать?</a:t>
            </a: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- чтобы минимизировать возникновение конфликтов в семье и социуме</a:t>
            </a: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+mn-lt"/>
              </a:rPr>
              <a:t>3. Как увидеть, что он уже достаточно развит?</a:t>
            </a: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- уровень конфликтов, мини-стрессов и психотравм у ребёнка будет снижаться. А вообще – нет предела совершенству, и это – процесс бесконечный.</a:t>
            </a:r>
            <a:endParaRPr lang="ru-LV" sz="3600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9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741492"/>
            <a:ext cx="10152382" cy="705337"/>
          </a:xfrm>
        </p:spPr>
        <p:txBody>
          <a:bodyPr/>
          <a:lstStyle/>
          <a:p>
            <a:pPr algn="ctr"/>
            <a:r>
              <a:rPr lang="ru-RU" sz="3600" b="1" dirty="0">
                <a:cs typeface="Phosphate Inline" panose="02000506050000020004" pitchFamily="2" charset="0"/>
              </a:rPr>
              <a:t>Виды интеллекта</a:t>
            </a:r>
            <a:endParaRPr lang="ru-LV" sz="3600" b="1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A4F188-D549-5503-B1AD-68F1B1699996}"/>
              </a:ext>
            </a:extLst>
          </p:cNvPr>
          <p:cNvSpPr txBox="1"/>
          <p:nvPr/>
        </p:nvSpPr>
        <p:spPr>
          <a:xfrm>
            <a:off x="1383463" y="1759994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ОБЩИЙ ИНТЕЛЛЕКТ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3B1E2-F9FB-C4A0-47D2-E83D95B9CFFA}"/>
              </a:ext>
            </a:extLst>
          </p:cNvPr>
          <p:cNvSpPr txBox="1"/>
          <p:nvPr/>
        </p:nvSpPr>
        <p:spPr>
          <a:xfrm>
            <a:off x="4998199" y="1494037"/>
            <a:ext cx="4977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Работает с данными, формулами, числами, решает задачи – анализирует, ищет взаимосвязи, находит решения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8C68-D5D5-D7C4-B781-21C12D5E6CEB}"/>
              </a:ext>
            </a:extLst>
          </p:cNvPr>
          <p:cNvSpPr txBox="1"/>
          <p:nvPr/>
        </p:nvSpPr>
        <p:spPr>
          <a:xfrm>
            <a:off x="903136" y="2906007"/>
            <a:ext cx="370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ЭМОЦИОНАЛЬНЫЙ ИНТЕЛЛЕКТ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DD41BD-BF04-479C-1D18-B2ACA5460472}"/>
              </a:ext>
            </a:extLst>
          </p:cNvPr>
          <p:cNvSpPr txBox="1"/>
          <p:nvPr/>
        </p:nvSpPr>
        <p:spPr>
          <a:xfrm>
            <a:off x="4998200" y="2752690"/>
            <a:ext cx="4884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Разбирается в эмоциях – своих и чужих, </a:t>
            </a:r>
          </a:p>
          <a:p>
            <a:r>
              <a:rPr lang="ru-RU" dirty="0">
                <a:solidFill>
                  <a:schemeClr val="bg1"/>
                </a:solidFill>
              </a:rPr>
              <a:t>умеет ими управлять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0440FA-AEB7-BAF2-4281-2611E3C106EB}"/>
              </a:ext>
            </a:extLst>
          </p:cNvPr>
          <p:cNvSpPr txBox="1"/>
          <p:nvPr/>
        </p:nvSpPr>
        <p:spPr>
          <a:xfrm>
            <a:off x="1059659" y="3992945"/>
            <a:ext cx="314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СОЦИАЛЬНЫЙ ИНТЕЛЛЕКТ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295966-716D-A71D-04C9-252F41B64324}"/>
              </a:ext>
            </a:extLst>
          </p:cNvPr>
          <p:cNvSpPr txBox="1"/>
          <p:nvPr/>
        </p:nvSpPr>
        <p:spPr>
          <a:xfrm>
            <a:off x="4998200" y="3910959"/>
            <a:ext cx="6301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Решает жизненные задачи, обеспечивая жизненную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ситуационную эффективность человека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47E732-E828-5EFD-15AC-8D0A83BA3B84}"/>
              </a:ext>
            </a:extLst>
          </p:cNvPr>
          <p:cNvSpPr txBox="1"/>
          <p:nvPr/>
        </p:nvSpPr>
        <p:spPr>
          <a:xfrm>
            <a:off x="740391" y="5049499"/>
            <a:ext cx="637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https://psytests.org/iq/guilford.html</a:t>
            </a:r>
            <a:r>
              <a:rPr lang="ru-RU" b="1" dirty="0">
                <a:solidFill>
                  <a:schemeClr val="bg1"/>
                </a:solidFill>
              </a:rPr>
              <a:t>     </a:t>
            </a:r>
            <a:r>
              <a:rPr lang="ru-RU" dirty="0">
                <a:solidFill>
                  <a:schemeClr val="bg1"/>
                </a:solidFill>
              </a:rPr>
              <a:t>Тест </a:t>
            </a:r>
            <a:r>
              <a:rPr lang="ru-RU" dirty="0" err="1">
                <a:solidFill>
                  <a:schemeClr val="bg1"/>
                </a:solidFill>
              </a:rPr>
              <a:t>Гилфорда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  <a:endParaRPr lang="ru-LV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5D09377F-B3AF-0F4D-5C3A-1D04BD36B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5" y="1723248"/>
            <a:ext cx="9567550" cy="38270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C1740A-462B-2CE3-7FEA-B6F3AC53377D}"/>
              </a:ext>
            </a:extLst>
          </p:cNvPr>
          <p:cNvSpPr txBox="1"/>
          <p:nvPr/>
        </p:nvSpPr>
        <p:spPr>
          <a:xfrm>
            <a:off x="2207130" y="938400"/>
            <a:ext cx="684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СОЦИАЛЬНЫЙ ИНТЕЛЛЕКТ – ЭТО НАБОР СПОСОБНОСТЕЙ</a:t>
            </a:r>
          </a:p>
        </p:txBody>
      </p:sp>
    </p:spTree>
    <p:extLst>
      <p:ext uri="{BB962C8B-B14F-4D97-AF65-F5344CB8AC3E}">
        <p14:creationId xmlns:p14="http://schemas.microsoft.com/office/powerpoint/2010/main" val="345235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</a:t>
            </a:r>
            <a:endParaRPr lang="ru-LV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диаграмма, снимок экран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C2956FF0-1100-FBB4-52AD-246927BF2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6" y="1311808"/>
            <a:ext cx="9609601" cy="38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1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908" y="882195"/>
            <a:ext cx="9988441" cy="705337"/>
          </a:xfrm>
        </p:spPr>
        <p:txBody>
          <a:bodyPr/>
          <a:lstStyle/>
          <a:p>
            <a:pPr algn="ctr"/>
            <a:r>
              <a:rPr lang="ru-RU" sz="2800" b="1" dirty="0">
                <a:cs typeface="Phosphate Inline" panose="02000506050000020004" pitchFamily="2" charset="0"/>
              </a:rPr>
              <a:t>СПОСОБЫ РАЗВИТИЯ ЭМОЦИОНАЛЬНОГО ИНТЕЛЛЕКТА</a:t>
            </a:r>
            <a:endParaRPr lang="ru-LV" sz="2800" b="1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5</a:t>
            </a:r>
            <a:endParaRPr lang="ru-LV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295966-716D-A71D-04C9-252F41B64324}"/>
              </a:ext>
            </a:extLst>
          </p:cNvPr>
          <p:cNvSpPr txBox="1"/>
          <p:nvPr/>
        </p:nvSpPr>
        <p:spPr>
          <a:xfrm>
            <a:off x="980180" y="2078517"/>
            <a:ext cx="92792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Наблюдение за действиями других людей (привить)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Наблюдение за языком тела других людей (научить)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Просмотр фильмов без звука с концентрацией на эмоциях персонажей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Прослушивание классической музыки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Развитие навыков активного слушания (научить)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- открытые вопросы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- уточнения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- парафраз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- эхо</a:t>
            </a:r>
          </a:p>
        </p:txBody>
      </p:sp>
    </p:spTree>
    <p:extLst>
      <p:ext uri="{BB962C8B-B14F-4D97-AF65-F5344CB8AC3E}">
        <p14:creationId xmlns:p14="http://schemas.microsoft.com/office/powerpoint/2010/main" val="222299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</a:t>
            </a:r>
            <a:endParaRPr lang="ru-LV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295966-716D-A71D-04C9-252F41B64324}"/>
              </a:ext>
            </a:extLst>
          </p:cNvPr>
          <p:cNvSpPr txBox="1"/>
          <p:nvPr/>
        </p:nvSpPr>
        <p:spPr>
          <a:xfrm>
            <a:off x="966326" y="1872020"/>
            <a:ext cx="961260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6. Сбалансированная обратная связь с ребёнком</a:t>
            </a:r>
          </a:p>
          <a:p>
            <a:r>
              <a:rPr lang="ru-RU" sz="2400" dirty="0">
                <a:solidFill>
                  <a:schemeClr val="bg1"/>
                </a:solidFill>
              </a:rPr>
              <a:t>7. Выбор языка Вселенной ребёнка: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	- слова - говорить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	- время – обозначить понимание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	- помощь – предложение помощи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	- осязаемая помощь – мелкие искренние подарки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	- </a:t>
            </a:r>
            <a:r>
              <a:rPr lang="ru-RU" sz="2400" dirty="0" err="1">
                <a:solidFill>
                  <a:schemeClr val="bg1"/>
                </a:solidFill>
              </a:rPr>
              <a:t>тактильность</a:t>
            </a:r>
            <a:r>
              <a:rPr lang="ru-RU" sz="2400" dirty="0">
                <a:solidFill>
                  <a:schemeClr val="bg1"/>
                </a:solidFill>
              </a:rPr>
              <a:t> – прикосновения</a:t>
            </a:r>
          </a:p>
          <a:p>
            <a:r>
              <a:rPr lang="ru-RU" sz="2400" dirty="0">
                <a:solidFill>
                  <a:schemeClr val="bg1"/>
                </a:solidFill>
              </a:rPr>
              <a:t>9. Развитие актёрского мастерства</a:t>
            </a:r>
          </a:p>
          <a:p>
            <a:r>
              <a:rPr lang="ru-RU" sz="2400" dirty="0">
                <a:solidFill>
                  <a:schemeClr val="bg1"/>
                </a:solidFill>
              </a:rPr>
              <a:t>10. Обозначение эмоций своими именами (символьное маркирование</a:t>
            </a:r>
          </a:p>
          <a:p>
            <a:r>
              <a:rPr lang="ru-RU" sz="2400" dirty="0">
                <a:solidFill>
                  <a:schemeClr val="bg1"/>
                </a:solidFill>
              </a:rPr>
              <a:t>11. Игра в социальные игры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9049026-E2BA-B654-4279-8DA62BAA21DE}"/>
              </a:ext>
            </a:extLst>
          </p:cNvPr>
          <p:cNvSpPr txBox="1">
            <a:spLocks/>
          </p:cNvSpPr>
          <p:nvPr/>
        </p:nvSpPr>
        <p:spPr bwMode="gray">
          <a:xfrm>
            <a:off x="484908" y="882195"/>
            <a:ext cx="9988441" cy="705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>
                <a:cs typeface="Phosphate Inline" panose="02000506050000020004" pitchFamily="2" charset="0"/>
              </a:rPr>
              <a:t>СПОСОБЫ РАЗВИТИЯ ЭМОЦИОНАЛЬНОГО ИНТЕЛЛЕКТА</a:t>
            </a:r>
            <a:endParaRPr lang="ru-LV" sz="2800" b="1" dirty="0">
              <a:cs typeface="Phosphate Inline" panose="02000506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9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760380"/>
            <a:ext cx="10152382" cy="705337"/>
          </a:xfrm>
        </p:spPr>
        <p:txBody>
          <a:bodyPr/>
          <a:lstStyle/>
          <a:p>
            <a:pPr algn="ctr"/>
            <a:r>
              <a:rPr lang="ru-RU" sz="3600" b="1" dirty="0">
                <a:cs typeface="Phosphate Inline" panose="02000506050000020004" pitchFamily="2" charset="0"/>
              </a:rPr>
              <a:t>Карта эмоций </a:t>
            </a:r>
            <a:r>
              <a:rPr lang="ru-RU" sz="3600" b="1" dirty="0" err="1">
                <a:cs typeface="Phosphate Inline" panose="02000506050000020004" pitchFamily="2" charset="0"/>
              </a:rPr>
              <a:t>Р.Плутчика</a:t>
            </a:r>
            <a:endParaRPr lang="ru-LV" sz="3600" b="1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  <a:endParaRPr lang="ru-LV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иаграмма, Красочность, текст, оригами&#10;&#10;Автоматически созданное описание">
            <a:extLst>
              <a:ext uri="{FF2B5EF4-FFF2-40B4-BE49-F238E27FC236}">
                <a16:creationId xmlns:a16="http://schemas.microsoft.com/office/drawing/2014/main" id="{1DF1013E-969D-A63E-A3E0-288150A9C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94" y="1501268"/>
            <a:ext cx="4221335" cy="4282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972D76-7403-0D24-3F54-ED8086F3A7AB}"/>
              </a:ext>
            </a:extLst>
          </p:cNvPr>
          <p:cNvSpPr txBox="1"/>
          <p:nvPr/>
        </p:nvSpPr>
        <p:spPr>
          <a:xfrm>
            <a:off x="5729677" y="1864542"/>
            <a:ext cx="5044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Центральный круг – аффекты</a:t>
            </a:r>
          </a:p>
          <a:p>
            <a:r>
              <a:rPr lang="ru-RU" dirty="0">
                <a:solidFill>
                  <a:schemeClr val="bg1"/>
                </a:solidFill>
              </a:rPr>
              <a:t>Средний круг – базовые эмоции</a:t>
            </a:r>
          </a:p>
          <a:p>
            <a:r>
              <a:rPr lang="ru-RU" dirty="0">
                <a:solidFill>
                  <a:schemeClr val="bg1"/>
                </a:solidFill>
              </a:rPr>
              <a:t>Большой круг – развитие базовых эмоций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8BE091-2EC3-ECAF-E961-6CCE559A1A4E}"/>
              </a:ext>
            </a:extLst>
          </p:cNvPr>
          <p:cNvSpPr txBox="1"/>
          <p:nvPr/>
        </p:nvSpPr>
        <p:spPr>
          <a:xfrm>
            <a:off x="5698908" y="3255909"/>
            <a:ext cx="57604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ВЫУЧИТЬ </a:t>
            </a:r>
          </a:p>
          <a:p>
            <a:r>
              <a:rPr lang="ru-RU" sz="3600" dirty="0">
                <a:solidFill>
                  <a:schemeClr val="bg1"/>
                </a:solidFill>
              </a:rPr>
              <a:t>ВМЕСТЕ С РЕБЁНКОМ!</a:t>
            </a:r>
          </a:p>
        </p:txBody>
      </p:sp>
    </p:spTree>
    <p:extLst>
      <p:ext uri="{BB962C8B-B14F-4D97-AF65-F5344CB8AC3E}">
        <p14:creationId xmlns:p14="http://schemas.microsoft.com/office/powerpoint/2010/main" val="349206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578D39-D31C-1781-4F02-AC8F2B9112B1}"/>
              </a:ext>
            </a:extLst>
          </p:cNvPr>
          <p:cNvSpPr txBox="1"/>
          <p:nvPr/>
        </p:nvSpPr>
        <p:spPr>
          <a:xfrm rot="16200000">
            <a:off x="10145112" y="402556"/>
            <a:ext cx="126509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домашка</a:t>
            </a:r>
            <a:endParaRPr lang="ru-LV" sz="17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A8B247-5634-516C-62AA-779E56FA1EB2}"/>
              </a:ext>
            </a:extLst>
          </p:cNvPr>
          <p:cNvSpPr txBox="1"/>
          <p:nvPr/>
        </p:nvSpPr>
        <p:spPr>
          <a:xfrm>
            <a:off x="4989566" y="2962686"/>
            <a:ext cx="630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Придумайте  рассказ на 500 слов по этой картинке.</a:t>
            </a:r>
          </a:p>
        </p:txBody>
      </p:sp>
      <p:pic>
        <p:nvPicPr>
          <p:cNvPr id="9" name="Рисунок 8" descr="Изображение выглядит как черно-белый, искусство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6ABFBD37-F105-F08A-242A-79E322237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92" y="879763"/>
            <a:ext cx="3604394" cy="50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63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Совет директоров</Template>
  <TotalTime>16678</TotalTime>
  <Words>501</Words>
  <Application>Microsoft Macintosh PowerPoint</Application>
  <PresentationFormat>Широкоэкранный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Roboto</vt:lpstr>
      <vt:lpstr>robotoregular</vt:lpstr>
      <vt:lpstr>Wingdings 3</vt:lpstr>
      <vt:lpstr>Совет директоров</vt:lpstr>
      <vt:lpstr>Как развить социальный интеллект ребёнка и для чего это нужно</vt:lpstr>
      <vt:lpstr> ГЛАВНЫЕ ВОПРОСЫ ВЕБИНАРА  1. Что такое социальный интеллект и как его развивать? - читать конспект или хотя бы презентацию, изучать запись вебинара каждый день в течение двух месяцев   2. Зачем его развивать? - чтобы минимизировать возникновение конфликтов в семье и социуме  3. Как увидеть, что он уже достаточно развит? - уровень конфликтов, мини-стрессов и психотравм у ребёнка будет снижаться. А вообще – нет предела совершенству, и это – процесс бесконечный.</vt:lpstr>
      <vt:lpstr>Виды интеллекта</vt:lpstr>
      <vt:lpstr>Презентация PowerPoint</vt:lpstr>
      <vt:lpstr>Презентация PowerPoint</vt:lpstr>
      <vt:lpstr>СПОСОБЫ РАЗВИТИЯ ЭМОЦИОНАЛЬНОГО ИНТЕЛЛЕКТА</vt:lpstr>
      <vt:lpstr>Презентация PowerPoint</vt:lpstr>
      <vt:lpstr>Карта эмоций Р.Плутчика</vt:lpstr>
      <vt:lpstr>Презентация PowerPoint</vt:lpstr>
      <vt:lpstr>Механическое использование поведенческих приёмов без понимания сути вещей и природы явлений подобно цветам, которые вы отделили от корней и поставили в вазу: это эффектно, но цветы скоро завянут. Без вариантов.    Поэтому приходите в следующую среду, 16 августа, в 20:30 на вторую часть вебинара «Как развить социальный интеллект ребёнка и зачем это нужно. Скучно не будет.  Регистрируйтесь на https://www.bissc.site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привить детям хорошие манеры  в 21 веке</dc:title>
  <dc:creator>Вацлав Володарский</dc:creator>
  <cp:lastModifiedBy>Sergej Luksza</cp:lastModifiedBy>
  <cp:revision>42</cp:revision>
  <dcterms:created xsi:type="dcterms:W3CDTF">2023-04-24T13:45:08Z</dcterms:created>
  <dcterms:modified xsi:type="dcterms:W3CDTF">2023-08-09T16:40:10Z</dcterms:modified>
</cp:coreProperties>
</file>