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2" r:id="rId7"/>
    <p:sldId id="260" r:id="rId8"/>
    <p:sldId id="27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24F8-683F-434A-8CE1-9E7EE16382EB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EC62E-FFA8-4FA8-9297-941E57DF4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0409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24F8-683F-434A-8CE1-9E7EE16382EB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EC62E-FFA8-4FA8-9297-941E57DF4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742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24F8-683F-434A-8CE1-9E7EE16382EB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EC62E-FFA8-4FA8-9297-941E57DF4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550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24F8-683F-434A-8CE1-9E7EE16382EB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EC62E-FFA8-4FA8-9297-941E57DF4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564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24F8-683F-434A-8CE1-9E7EE16382EB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EC62E-FFA8-4FA8-9297-941E57DF4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7831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24F8-683F-434A-8CE1-9E7EE16382EB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EC62E-FFA8-4FA8-9297-941E57DF4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147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24F8-683F-434A-8CE1-9E7EE16382EB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EC62E-FFA8-4FA8-9297-941E57DF451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531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24F8-683F-434A-8CE1-9E7EE16382EB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EC62E-FFA8-4FA8-9297-941E57DF4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167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24F8-683F-434A-8CE1-9E7EE16382EB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EC62E-FFA8-4FA8-9297-941E57DF4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863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24F8-683F-434A-8CE1-9E7EE16382EB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EC62E-FFA8-4FA8-9297-941E57DF4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604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85224F8-683F-434A-8CE1-9E7EE16382EB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EC62E-FFA8-4FA8-9297-941E57DF4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85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85224F8-683F-434A-8CE1-9E7EE16382EB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E65EC62E-FFA8-4FA8-9297-941E57DF4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61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6F63A1-3ECB-2266-3EAD-4A1EF0673D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Синдром отличника. Как избежать? Право ребенка на ошибку!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2BAD9C3-BB17-8334-F3CB-65BEAF588D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7300" y="4896035"/>
            <a:ext cx="1909762" cy="196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300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4E5563-02AD-6BEA-B3B7-7E3D2CA50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0" dirty="0">
                <a:solidFill>
                  <a:srgbClr val="374151"/>
                </a:solidFill>
                <a:effectLst/>
                <a:latin typeface="Söhne"/>
              </a:rPr>
              <a:t>Что такое синдром отличника?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33DAA9-0461-471D-70AF-38AAEF5B4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Синдром отличника - это состояние, когда ребенок постоянно стремится быть лучше других, постоянно ставит перед собой высокие цели и жестко себя критикует за любые ошибки.</a:t>
            </a:r>
            <a:endParaRPr lang="ru-RU" sz="24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9C21EEA-6BF9-29D6-2B69-7BB01F76F4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9920" y="4894918"/>
            <a:ext cx="1908213" cy="1963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649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CA04EC-86E0-B6F6-C4CC-159BD3FF5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Причины возникновения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AA9F63-D801-7057-5396-0A3B12A7C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3200" b="0" i="0" dirty="0">
                <a:solidFill>
                  <a:srgbClr val="374151"/>
                </a:solidFill>
                <a:effectLst/>
                <a:latin typeface="Söhne"/>
              </a:rPr>
              <a:t>Высокие ожидания родителей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200" b="0" i="0" dirty="0">
                <a:solidFill>
                  <a:srgbClr val="374151"/>
                </a:solidFill>
                <a:effectLst/>
                <a:latin typeface="Söhne"/>
              </a:rPr>
              <a:t>Низкая самооценка</a:t>
            </a:r>
            <a:endParaRPr lang="ru-RU" sz="3200" dirty="0">
              <a:solidFill>
                <a:srgbClr val="374151"/>
              </a:solidFill>
              <a:latin typeface="Söhne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3200" b="0" i="0" dirty="0">
                <a:solidFill>
                  <a:srgbClr val="374151"/>
                </a:solidFill>
                <a:effectLst/>
                <a:latin typeface="Söhne"/>
              </a:rPr>
              <a:t>Недостаточность любви и внимания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200" b="0" i="0" dirty="0">
                <a:solidFill>
                  <a:srgbClr val="374151"/>
                </a:solidFill>
                <a:effectLst/>
                <a:latin typeface="Söhne"/>
              </a:rPr>
              <a:t>Общественное давление</a:t>
            </a:r>
            <a:endParaRPr lang="ru-RU" sz="32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812CC66-0694-1F06-37C5-26A3BCF4AC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2165" y="4894918"/>
            <a:ext cx="1908213" cy="1963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293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F29534-8601-DF2E-5E9E-AD7C4D5D7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0" dirty="0">
                <a:solidFill>
                  <a:srgbClr val="374151"/>
                </a:solidFill>
                <a:effectLst/>
                <a:latin typeface="Söhne"/>
              </a:rPr>
              <a:t>Как проявляется синдром отличника?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DE0765-BEB7-E3DD-5C81-FF3B93163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rgbClr val="374151"/>
                </a:solidFill>
                <a:effectLst/>
                <a:latin typeface="Söhne"/>
              </a:rPr>
              <a:t>Неумение принимать критику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rgbClr val="374151"/>
                </a:solidFill>
                <a:effectLst/>
                <a:latin typeface="Söhne"/>
              </a:rPr>
              <a:t>Страх неудачи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rgbClr val="374151"/>
                </a:solidFill>
                <a:effectLst/>
                <a:latin typeface="Söhne"/>
              </a:rPr>
              <a:t>Постоянное стремление быть лучше других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rgbClr val="374151"/>
                </a:solidFill>
                <a:effectLst/>
                <a:latin typeface="Söhne"/>
              </a:rPr>
              <a:t>Сильная самокритичность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rgbClr val="374151"/>
                </a:solidFill>
                <a:effectLst/>
                <a:latin typeface="Söhne"/>
              </a:rPr>
              <a:t>Перфекционизм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rgbClr val="374151"/>
                </a:solidFill>
                <a:effectLst/>
                <a:latin typeface="Söhne"/>
              </a:rPr>
              <a:t>Риск выгорания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7CB44DD-BEC7-A2D4-9A5C-FC18774859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3287" y="4894918"/>
            <a:ext cx="1908213" cy="1963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206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89B155-2067-34EB-BFCC-A5523531E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0" dirty="0">
                <a:solidFill>
                  <a:srgbClr val="374151"/>
                </a:solidFill>
                <a:effectLst/>
                <a:latin typeface="Söhne"/>
              </a:rPr>
              <a:t>Как избежать синдрома отличника?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35BBA5-97E0-C0D1-B59D-9996328A6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Научить ребенка принимать критику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Обучать ребенка управлению своими эмоциями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Поощрять ребенка к проявлению своей индивидуальности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Отказаться от стремления быть лучше других и сравнивать себя с другими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Учить ребенка учиться на своих ошибках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Отказаться от перфекционизма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105BA1F-087F-C2DE-0086-608C4ECAAB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9920" y="4894918"/>
            <a:ext cx="1908213" cy="1963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18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BDB029-737E-7249-F15B-293BBEE79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Стоп фразы!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1521D3-E676-7F16-6C32-47BC455D6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002453"/>
          </a:xfrm>
        </p:spPr>
        <p:txBody>
          <a:bodyPr>
            <a:normAutofit fontScale="92500" lnSpcReduction="20000"/>
          </a:bodyPr>
          <a:lstStyle/>
          <a:p>
            <a:pPr algn="l">
              <a:buFont typeface="+mj-lt"/>
              <a:buAutoNum type="arabicPeriod"/>
            </a:pPr>
            <a:r>
              <a:rPr lang="ru-RU" sz="2100" b="0" i="0" dirty="0">
                <a:solidFill>
                  <a:srgbClr val="374151"/>
                </a:solidFill>
                <a:effectLst/>
                <a:latin typeface="Söhne"/>
              </a:rPr>
              <a:t>"Ты должен всегда быть лучшим"</a:t>
            </a:r>
          </a:p>
          <a:p>
            <a:pPr algn="l">
              <a:buFont typeface="+mj-lt"/>
              <a:buAutoNum type="arabicPeriod"/>
            </a:pPr>
            <a:r>
              <a:rPr lang="ru-RU" sz="2100" b="0" i="0" dirty="0">
                <a:solidFill>
                  <a:srgbClr val="374151"/>
                </a:solidFill>
                <a:effectLst/>
                <a:latin typeface="Söhne"/>
              </a:rPr>
              <a:t>"Если не получается, значит ты не старался достаточно"</a:t>
            </a:r>
          </a:p>
          <a:p>
            <a:pPr algn="l">
              <a:buFont typeface="+mj-lt"/>
              <a:buAutoNum type="arabicPeriod"/>
            </a:pPr>
            <a:r>
              <a:rPr lang="ru-RU" sz="2100" b="0" i="0" dirty="0">
                <a:solidFill>
                  <a:srgbClr val="374151"/>
                </a:solidFill>
                <a:effectLst/>
                <a:latin typeface="Söhne"/>
              </a:rPr>
              <a:t>"Я ожидал большего от тебя"</a:t>
            </a:r>
          </a:p>
          <a:p>
            <a:pPr algn="l">
              <a:buFont typeface="+mj-lt"/>
              <a:buAutoNum type="arabicPeriod"/>
            </a:pPr>
            <a:r>
              <a:rPr lang="ru-RU" sz="2100" b="0" i="0" dirty="0">
                <a:solidFill>
                  <a:srgbClr val="374151"/>
                </a:solidFill>
                <a:effectLst/>
                <a:latin typeface="Söhne"/>
              </a:rPr>
              <a:t>"Другие дети легко справляются, а ты нет?"</a:t>
            </a:r>
          </a:p>
          <a:p>
            <a:pPr algn="l">
              <a:buFont typeface="+mj-lt"/>
              <a:buAutoNum type="arabicPeriod"/>
            </a:pPr>
            <a:r>
              <a:rPr lang="ru-RU" sz="2100" b="0" i="0" dirty="0">
                <a:solidFill>
                  <a:srgbClr val="374151"/>
                </a:solidFill>
                <a:effectLst/>
                <a:latin typeface="Söhne"/>
              </a:rPr>
              <a:t>"Ты обязан достичь успеха, чтобы оправдать мои ожидания"</a:t>
            </a:r>
          </a:p>
          <a:p>
            <a:pPr algn="l">
              <a:buFont typeface="+mj-lt"/>
              <a:buAutoNum type="arabicPeriod"/>
            </a:pPr>
            <a:r>
              <a:rPr lang="ru-RU" sz="2100" b="0" i="0" dirty="0">
                <a:solidFill>
                  <a:srgbClr val="374151"/>
                </a:solidFill>
                <a:effectLst/>
                <a:latin typeface="Söhne"/>
              </a:rPr>
              <a:t>"У тебя нет права на ошибку"</a:t>
            </a:r>
          </a:p>
          <a:p>
            <a:pPr algn="l">
              <a:buFont typeface="+mj-lt"/>
              <a:buAutoNum type="arabicPeriod"/>
            </a:pPr>
            <a:r>
              <a:rPr lang="ru-RU" sz="2100" b="0" i="0" dirty="0">
                <a:solidFill>
                  <a:srgbClr val="374151"/>
                </a:solidFill>
                <a:effectLst/>
                <a:latin typeface="Söhne"/>
              </a:rPr>
              <a:t>"Ты должен быть безупречным во всем, что делаешь"</a:t>
            </a:r>
          </a:p>
          <a:p>
            <a:pPr algn="l">
              <a:buFont typeface="+mj-lt"/>
              <a:buAutoNum type="arabicPeriod"/>
            </a:pPr>
            <a:r>
              <a:rPr lang="ru-RU" sz="2100" b="0" i="0" dirty="0">
                <a:solidFill>
                  <a:srgbClr val="374151"/>
                </a:solidFill>
                <a:effectLst/>
                <a:latin typeface="Söhne"/>
              </a:rPr>
              <a:t>"Твои оценки - это твоя самооценка"</a:t>
            </a:r>
          </a:p>
          <a:p>
            <a:pPr algn="l">
              <a:buFont typeface="+mj-lt"/>
              <a:buAutoNum type="arabicPeriod"/>
            </a:pPr>
            <a:r>
              <a:rPr lang="ru-RU" sz="2100" b="0" i="0" dirty="0">
                <a:solidFill>
                  <a:srgbClr val="374151"/>
                </a:solidFill>
                <a:effectLst/>
                <a:latin typeface="Söhne"/>
              </a:rPr>
              <a:t>"Ты должен выглядеть и вести себя идеально"</a:t>
            </a:r>
          </a:p>
          <a:p>
            <a:pPr algn="l">
              <a:buFont typeface="+mj-lt"/>
              <a:buAutoNum type="arabicPeriod"/>
            </a:pPr>
            <a:r>
              <a:rPr lang="ru-RU" sz="2100" b="0" i="0" dirty="0">
                <a:solidFill>
                  <a:srgbClr val="374151"/>
                </a:solidFill>
                <a:effectLst/>
                <a:latin typeface="Söhne"/>
              </a:rPr>
              <a:t>"Ты должен выбрать престижную профессию, чтобы добиться успеха в жизни"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BEDDF5A-324D-95B6-9ABC-BC099C13A4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9920" y="4894918"/>
            <a:ext cx="1908213" cy="1963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786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1B80E5-44D7-3978-CB19-CF79E1024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0" dirty="0">
                <a:solidFill>
                  <a:srgbClr val="374151"/>
                </a:solidFill>
                <a:effectLst/>
                <a:latin typeface="Söhne"/>
              </a:rPr>
              <a:t>Право ребенка на ошибку</a:t>
            </a:r>
            <a:br>
              <a:rPr lang="ru-RU" b="0" i="0" dirty="0">
                <a:solidFill>
                  <a:srgbClr val="374151"/>
                </a:solidFill>
                <a:effectLst/>
                <a:latin typeface="Söhne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AF581C-E754-0C4F-BDB3-D4A37C6FD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rgbClr val="374151"/>
                </a:solidFill>
                <a:effectLst/>
                <a:latin typeface="Söhne"/>
              </a:rPr>
              <a:t>Ошибки помогают ребенку учиться и развиваться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rgbClr val="374151"/>
                </a:solidFill>
                <a:effectLst/>
                <a:latin typeface="Söhne"/>
              </a:rPr>
              <a:t>Ребенок должен иметь право на свою индивидуальность и свои ошибки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rgbClr val="374151"/>
                </a:solidFill>
                <a:effectLst/>
                <a:latin typeface="Söhne"/>
              </a:rPr>
              <a:t>Родители должны поддерживать ребенка в случае неудач и помогать ему извлекать уроки из своих ошибок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AFBC9EB-975F-BB5A-2212-83B407F925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894918"/>
            <a:ext cx="1908213" cy="1963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791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Посылка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Посылка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осылка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TM10001115[[fn=Посылка]]</Template>
  <TotalTime>56</TotalTime>
  <Words>261</Words>
  <Application>Microsoft Office PowerPoint</Application>
  <PresentationFormat>Широкоэкранный</PresentationFormat>
  <Paragraphs>40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Corbel</vt:lpstr>
      <vt:lpstr>Gill Sans MT</vt:lpstr>
      <vt:lpstr>Söhne</vt:lpstr>
      <vt:lpstr>Wingdings</vt:lpstr>
      <vt:lpstr>Посылка</vt:lpstr>
      <vt:lpstr>Синдром отличника. Как избежать? Право ребенка на ошибку!</vt:lpstr>
      <vt:lpstr>Что такое синдром отличника?</vt:lpstr>
      <vt:lpstr>Причины возникновения</vt:lpstr>
      <vt:lpstr>Как проявляется синдром отличника?</vt:lpstr>
      <vt:lpstr>Как избежать синдрома отличника?</vt:lpstr>
      <vt:lpstr>Стоп фразы!</vt:lpstr>
      <vt:lpstr>Право ребенка на ошибку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Синдром отличника. Как избежать? Право ребенка на ошибку!</dc:title>
  <dc:creator>LadyD</dc:creator>
  <cp:lastModifiedBy>LadyD</cp:lastModifiedBy>
  <cp:revision>2</cp:revision>
  <dcterms:created xsi:type="dcterms:W3CDTF">2023-04-26T08:28:47Z</dcterms:created>
  <dcterms:modified xsi:type="dcterms:W3CDTF">2023-05-10T03:15:21Z</dcterms:modified>
</cp:coreProperties>
</file>