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28"/>
  </p:normalViewPr>
  <p:slideViewPr>
    <p:cSldViewPr snapToGrid="0">
      <p:cViewPr varScale="1">
        <p:scale>
          <a:sx n="115" d="100"/>
          <a:sy n="115" d="100"/>
        </p:scale>
        <p:origin x="4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4/25/23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23A1CC3-2375-41D4-9E03-427CAF2A4C1A}" type="datetimeFigureOut">
              <a:rPr lang="en-US" dirty="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FF16868-8199-4C2C-A5B1-63AEE139F88E}"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AD9FF7F-6988-44CC-821B-644E70CD2F73}"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C12C299-16B2-4475-990D-751901EACC14}"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4/25/23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4E6425-0181-43F2-84FC-787E803FD2F8}" type="datetimeFigureOut">
              <a:rPr lang="en-US" dirty="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6E86A4C-8E40-4F87-A4F0-01A0687C5742}" type="datetimeFigureOut">
              <a:rPr lang="en-US" dirty="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5E72C73-2D91-4E12-BA25-F0AA0C03599B}" type="datetimeFigureOut">
              <a:rPr lang="en-US" dirty="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4/25/23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7007145" y="1241266"/>
            <a:ext cx="4535926" cy="3153753"/>
          </a:xfrm>
        </p:spPr>
        <p:txBody>
          <a:bodyPr vert="horz" lIns="91440" tIns="45720" rIns="91440" bIns="45720" rtlCol="0" anchor="b">
            <a:normAutofit fontScale="90000"/>
          </a:bodyPr>
          <a:lstStyle/>
          <a:p>
            <a:pPr>
              <a:lnSpc>
                <a:spcPct val="90000"/>
              </a:lnSpc>
            </a:pPr>
            <a:br>
              <a:rPr lang="ru-RU" sz="4200" b="0" i="0" kern="1200" dirty="0">
                <a:solidFill>
                  <a:schemeClr val="bg2"/>
                </a:solidFill>
                <a:latin typeface="+mj-lt"/>
                <a:ea typeface="+mj-ea"/>
                <a:cs typeface="+mj-cs"/>
              </a:rPr>
            </a:br>
            <a:r>
              <a:rPr lang="en-US" sz="4200" b="0" i="0" kern="1200" dirty="0" err="1">
                <a:solidFill>
                  <a:schemeClr val="bg2"/>
                </a:solidFill>
                <a:latin typeface="+mj-lt"/>
                <a:ea typeface="+mj-ea"/>
                <a:cs typeface="+mj-cs"/>
              </a:rPr>
              <a:t>Как</a:t>
            </a:r>
            <a:r>
              <a:rPr lang="en-US" sz="4200" b="0" i="0" kern="1200" dirty="0">
                <a:solidFill>
                  <a:schemeClr val="bg2"/>
                </a:solidFill>
                <a:latin typeface="+mj-lt"/>
                <a:ea typeface="+mj-ea"/>
                <a:cs typeface="+mj-cs"/>
              </a:rPr>
              <a:t> </a:t>
            </a:r>
            <a:r>
              <a:rPr lang="ru-RU" sz="4200" b="0" i="0" kern="1200" dirty="0">
                <a:solidFill>
                  <a:schemeClr val="bg2"/>
                </a:solidFill>
                <a:latin typeface="+mj-lt"/>
                <a:ea typeface="+mj-ea"/>
                <a:cs typeface="+mj-cs"/>
              </a:rPr>
              <a:t>и зачем создавать семейные ритуалы и как им следовать</a:t>
            </a:r>
            <a:endParaRPr lang="en-US" sz="4200" b="0" i="0" kern="1200" dirty="0">
              <a:solidFill>
                <a:schemeClr val="bg2"/>
              </a:solidFill>
              <a:latin typeface="+mj-lt"/>
              <a:ea typeface="+mj-ea"/>
              <a:cs typeface="+mj-cs"/>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7007145" y="5838696"/>
            <a:ext cx="4378250" cy="364881"/>
          </a:xfrm>
        </p:spPr>
        <p:txBody>
          <a:bodyPr vert="horz" lIns="91440" tIns="45720" rIns="91440" bIns="45720" rtlCol="0" anchor="t">
            <a:normAutofit/>
          </a:bodyPr>
          <a:lstStyle/>
          <a:p>
            <a:pPr algn="ctr"/>
            <a:r>
              <a:rPr lang="en-US" sz="1600" b="0" i="0" kern="1200" cap="all" dirty="0" err="1">
                <a:solidFill>
                  <a:schemeClr val="accent1">
                    <a:lumMod val="60000"/>
                    <a:lumOff val="40000"/>
                  </a:schemeClr>
                </a:solidFill>
                <a:latin typeface="+mn-lt"/>
                <a:ea typeface="+mn-ea"/>
                <a:cs typeface="+mn-cs"/>
              </a:rPr>
              <a:t>Серия</a:t>
            </a:r>
            <a:r>
              <a:rPr lang="en-US" sz="1600" b="0" i="0" kern="1200" cap="all" dirty="0">
                <a:solidFill>
                  <a:schemeClr val="accent1">
                    <a:lumMod val="60000"/>
                    <a:lumOff val="40000"/>
                  </a:schemeClr>
                </a:solidFill>
                <a:latin typeface="+mn-lt"/>
                <a:ea typeface="+mn-ea"/>
                <a:cs typeface="+mn-cs"/>
              </a:rPr>
              <a:t> «</a:t>
            </a:r>
            <a:r>
              <a:rPr lang="ru-RU" sz="1600" b="0" i="0" kern="1200" cap="all" dirty="0">
                <a:solidFill>
                  <a:schemeClr val="accent1">
                    <a:lumMod val="60000"/>
                    <a:lumOff val="40000"/>
                  </a:schemeClr>
                </a:solidFill>
                <a:latin typeface="+mn-lt"/>
                <a:ea typeface="+mn-ea"/>
                <a:cs typeface="+mn-cs"/>
              </a:rPr>
              <a:t>семь</a:t>
            </a:r>
            <a:r>
              <a:rPr lang="en-US" sz="1600" b="0" i="0" kern="1200" cap="all" dirty="0">
                <a:solidFill>
                  <a:schemeClr val="accent1">
                    <a:lumMod val="60000"/>
                    <a:lumOff val="40000"/>
                  </a:schemeClr>
                </a:solidFill>
                <a:latin typeface="+mn-lt"/>
                <a:ea typeface="+mn-ea"/>
                <a:cs typeface="+mn-cs"/>
              </a:rPr>
              <a:t> волшебных слайдов»</a:t>
            </a:r>
          </a:p>
        </p:txBody>
      </p:sp>
      <p:grpSp>
        <p:nvGrpSpPr>
          <p:cNvPr id="13" name="Group 12">
            <a:extLst>
              <a:ext uri="{FF2B5EF4-FFF2-40B4-BE49-F238E27FC236}">
                <a16:creationId xmlns:a16="http://schemas.microsoft.com/office/drawing/2014/main" id="{28F798B8-1C3B-4B89-8B9A-3F9613CD0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3" y="396837"/>
            <a:ext cx="6451503" cy="6058999"/>
            <a:chOff x="423333" y="396837"/>
            <a:chExt cx="6451503" cy="6058999"/>
          </a:xfrm>
        </p:grpSpPr>
        <p:sp>
          <p:nvSpPr>
            <p:cNvPr id="14" name="Rectangle 13">
              <a:extLst>
                <a:ext uri="{FF2B5EF4-FFF2-40B4-BE49-F238E27FC236}">
                  <a16:creationId xmlns:a16="http://schemas.microsoft.com/office/drawing/2014/main" id="{86FBC0DC-E9D1-4FE7-A92D-8C0C21E6C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3" y="402165"/>
              <a:ext cx="52293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C5B8AD05-BFBB-476E-A552-5125E1F1F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3161515"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a:extLst>
                <a:ext uri="{FF2B5EF4-FFF2-40B4-BE49-F238E27FC236}">
                  <a16:creationId xmlns:a16="http://schemas.microsoft.com/office/drawing/2014/main" id="{55960B2F-90D8-4D62-B831-C33669F8D2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5004670"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8" name="Рисунок 7">
            <a:extLst>
              <a:ext uri="{FF2B5EF4-FFF2-40B4-BE49-F238E27FC236}">
                <a16:creationId xmlns:a16="http://schemas.microsoft.com/office/drawing/2014/main" id="{2471C36F-11CF-6955-9EBD-F6A25E4A7A6F}"/>
              </a:ext>
            </a:extLst>
          </p:cNvPr>
          <p:cNvPicPr>
            <a:picLocks noChangeAspect="1"/>
          </p:cNvPicPr>
          <p:nvPr/>
        </p:nvPicPr>
        <p:blipFill>
          <a:blip r:embed="rId2"/>
          <a:stretch>
            <a:fillRect/>
          </a:stretch>
        </p:blipFill>
        <p:spPr>
          <a:xfrm>
            <a:off x="372369" y="1183314"/>
            <a:ext cx="5723631" cy="2217908"/>
          </a:xfrm>
          <a:prstGeom prst="rect">
            <a:avLst/>
          </a:prstGeom>
        </p:spPr>
      </p:pic>
      <p:pic>
        <p:nvPicPr>
          <p:cNvPr id="6" name="Рисунок 5">
            <a:extLst>
              <a:ext uri="{FF2B5EF4-FFF2-40B4-BE49-F238E27FC236}">
                <a16:creationId xmlns:a16="http://schemas.microsoft.com/office/drawing/2014/main" id="{6EC46445-3C6A-F0BC-11F0-E122CDE1D6D3}"/>
              </a:ext>
            </a:extLst>
          </p:cNvPr>
          <p:cNvPicPr>
            <a:picLocks noChangeAspect="1"/>
          </p:cNvPicPr>
          <p:nvPr/>
        </p:nvPicPr>
        <p:blipFill>
          <a:blip r:embed="rId3"/>
          <a:stretch>
            <a:fillRect/>
          </a:stretch>
        </p:blipFill>
        <p:spPr>
          <a:xfrm>
            <a:off x="624632" y="4179449"/>
            <a:ext cx="2201815" cy="2264078"/>
          </a:xfrm>
          <a:prstGeom prst="rect">
            <a:avLst/>
          </a:prstGeom>
        </p:spPr>
      </p:pic>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pPr>
              <a:spcAft>
                <a:spcPts val="600"/>
              </a:spcAft>
            </a:pPr>
            <a:r>
              <a:rPr lang="ru-LV" dirty="0">
                <a:solidFill>
                  <a:schemeClr val="bg1"/>
                </a:solidFill>
              </a:rPr>
              <a:t>0</a:t>
            </a:r>
            <a:endParaRPr lang="ru-LV">
              <a:solidFill>
                <a:schemeClr val="bg1"/>
              </a:solidFill>
            </a:endParaRPr>
          </a:p>
        </p:txBody>
      </p:sp>
      <p:sp>
        <p:nvSpPr>
          <p:cNvPr id="17" name="TextBox 16">
            <a:extLst>
              <a:ext uri="{FF2B5EF4-FFF2-40B4-BE49-F238E27FC236}">
                <a16:creationId xmlns:a16="http://schemas.microsoft.com/office/drawing/2014/main" id="{A53BFA44-887A-4DA9-42E2-AC1C8254087E}"/>
              </a:ext>
            </a:extLst>
          </p:cNvPr>
          <p:cNvSpPr txBox="1"/>
          <p:nvPr/>
        </p:nvSpPr>
        <p:spPr>
          <a:xfrm>
            <a:off x="624632" y="304792"/>
            <a:ext cx="5506636" cy="830997"/>
          </a:xfrm>
          <a:prstGeom prst="rect">
            <a:avLst/>
          </a:prstGeom>
          <a:noFill/>
        </p:spPr>
        <p:txBody>
          <a:bodyPr wrap="none" rtlCol="0">
            <a:spAutoFit/>
          </a:bodyPr>
          <a:lstStyle/>
          <a:p>
            <a:pPr algn="ctr"/>
            <a:r>
              <a:rPr lang="ru-LV" sz="2400" b="1" dirty="0">
                <a:solidFill>
                  <a:schemeClr val="accent6">
                    <a:lumMod val="75000"/>
                  </a:schemeClr>
                </a:solidFill>
              </a:rPr>
              <a:t>ВСЕРОСИИЙСКАЯ НЕДЕЛЯ </a:t>
            </a:r>
          </a:p>
          <a:p>
            <a:pPr algn="ctr"/>
            <a:r>
              <a:rPr lang="ru-LV" sz="2400" b="1" dirty="0">
                <a:solidFill>
                  <a:schemeClr val="accent6">
                    <a:lumMod val="75000"/>
                  </a:schemeClr>
                </a:solidFill>
              </a:rPr>
              <a:t>РОДИТЕЛЬСКОЙ КОМПЕТЕНТНОСТИ</a:t>
            </a:r>
          </a:p>
        </p:txBody>
      </p:sp>
      <p:pic>
        <p:nvPicPr>
          <p:cNvPr id="21" name="Рисунок 20">
            <a:extLst>
              <a:ext uri="{FF2B5EF4-FFF2-40B4-BE49-F238E27FC236}">
                <a16:creationId xmlns:a16="http://schemas.microsoft.com/office/drawing/2014/main" id="{C7804905-7190-04DD-B07B-49C76E6461EE}"/>
              </a:ext>
            </a:extLst>
          </p:cNvPr>
          <p:cNvPicPr>
            <a:picLocks noChangeAspect="1"/>
          </p:cNvPicPr>
          <p:nvPr/>
        </p:nvPicPr>
        <p:blipFill>
          <a:blip r:embed="rId4"/>
          <a:stretch>
            <a:fillRect/>
          </a:stretch>
        </p:blipFill>
        <p:spPr>
          <a:xfrm>
            <a:off x="2978904" y="2456290"/>
            <a:ext cx="3619500" cy="3340100"/>
          </a:xfrm>
          <a:prstGeom prst="rect">
            <a:avLst/>
          </a:prstGeom>
        </p:spPr>
      </p:pic>
    </p:spTree>
    <p:extLst>
      <p:ext uri="{BB962C8B-B14F-4D97-AF65-F5344CB8AC3E}">
        <p14:creationId xmlns:p14="http://schemas.microsoft.com/office/powerpoint/2010/main" val="270993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r>
              <a:rPr lang="ru-RU" sz="2400" dirty="0">
                <a:cs typeface="Phosphate Inline" panose="02000506050000020004" pitchFamily="2" charset="0"/>
              </a:rPr>
              <a:t>1. Психолого-педагогическая помощь в РФ – в стадии становления.</a:t>
            </a:r>
            <a:br>
              <a:rPr lang="ru-RU" sz="2400" dirty="0">
                <a:cs typeface="Phosphate Inline" panose="02000506050000020004" pitchFamily="2" charset="0"/>
              </a:rPr>
            </a:br>
            <a:br>
              <a:rPr lang="ru-RU" sz="2400" dirty="0">
                <a:cs typeface="Phosphate Inline" panose="02000506050000020004" pitchFamily="2" charset="0"/>
              </a:rPr>
            </a:br>
            <a:r>
              <a:rPr lang="ru-RU" sz="2400" dirty="0">
                <a:cs typeface="Phosphate Inline" panose="02000506050000020004" pitchFamily="2" charset="0"/>
              </a:rPr>
              <a:t>2. Функции ритуалов, их формы и роли не изучены.</a:t>
            </a:r>
            <a:br>
              <a:rPr lang="ru-RU" sz="2400" dirty="0">
                <a:cs typeface="Phosphate Inline" panose="02000506050000020004" pitchFamily="2" charset="0"/>
              </a:rPr>
            </a:br>
            <a:br>
              <a:rPr lang="ru-RU" sz="2400" dirty="0">
                <a:cs typeface="Phosphate Inline" panose="02000506050000020004" pitchFamily="2" charset="0"/>
              </a:rPr>
            </a:br>
            <a:r>
              <a:rPr lang="ru-RU" sz="2400" dirty="0">
                <a:cs typeface="Phosphate Inline" panose="02000506050000020004" pitchFamily="2" charset="0"/>
              </a:rPr>
              <a:t>3. У человека есть потребность в принадлежности к устойчивому сообществу.</a:t>
            </a:r>
            <a:br>
              <a:rPr lang="ru-RU" sz="2400" dirty="0">
                <a:cs typeface="Phosphate Inline" panose="02000506050000020004" pitchFamily="2" charset="0"/>
              </a:rPr>
            </a:br>
            <a:br>
              <a:rPr lang="ru-RU" sz="2400" dirty="0">
                <a:cs typeface="Phosphate Inline" panose="02000506050000020004" pitchFamily="2" charset="0"/>
              </a:rPr>
            </a:br>
            <a:r>
              <a:rPr lang="ru-RU" sz="2400" dirty="0">
                <a:cs typeface="Phosphate Inline" panose="02000506050000020004" pitchFamily="2" charset="0"/>
              </a:rPr>
              <a:t>4. Опыт западных специалистов – не для подражания.</a:t>
            </a:r>
            <a:br>
              <a:rPr lang="en-GB" sz="2400" dirty="0">
                <a:cs typeface="Phosphate Inline" panose="02000506050000020004" pitchFamily="2" charset="0"/>
              </a:rPr>
            </a:br>
            <a:br>
              <a:rPr lang="ru-RU" sz="2400" dirty="0">
                <a:cs typeface="Phosphate Inline" panose="02000506050000020004" pitchFamily="2" charset="0"/>
              </a:rPr>
            </a:br>
            <a:r>
              <a:rPr lang="en-GB" sz="2400" dirty="0">
                <a:cs typeface="Phosphate Inline" panose="02000506050000020004" pitchFamily="2" charset="0"/>
              </a:rPr>
              <a:t>5</a:t>
            </a:r>
            <a:r>
              <a:rPr lang="ru-RU" sz="2400" dirty="0">
                <a:cs typeface="Phosphate Inline" panose="02000506050000020004" pitchFamily="2" charset="0"/>
              </a:rPr>
              <a:t>. Роль семейных ритуалов в формировании и сохранении </a:t>
            </a:r>
            <a:br>
              <a:rPr lang="ru-RU" sz="2400" dirty="0">
                <a:cs typeface="Phosphate Inline" panose="02000506050000020004" pitchFamily="2" charset="0"/>
              </a:rPr>
            </a:br>
            <a:r>
              <a:rPr lang="ru-RU" sz="2400" dirty="0">
                <a:cs typeface="Phosphate Inline" panose="02000506050000020004" pitchFamily="2" charset="0"/>
              </a:rPr>
              <a:t>сбалансированного уровня сплочённости семьи.</a:t>
            </a: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1</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428629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pPr marL="342900" marR="12700" lvl="0" indent="-342900">
              <a:lnSpc>
                <a:spcPts val="2310"/>
              </a:lnSpc>
              <a:spcAft>
                <a:spcPts val="0"/>
              </a:spcAft>
              <a:buClr>
                <a:srgbClr val="000000"/>
              </a:buClr>
              <a:buSzPts val="1350"/>
              <a:buFont typeface="+mj-lt"/>
              <a:buAutoNum type="arabicPeriod"/>
              <a:tabLst>
                <a:tab pos="415925" algn="l"/>
              </a:tabLst>
            </a:pPr>
            <a:r>
              <a:rPr lang="ru-RU" sz="2400" dirty="0">
                <a:cs typeface="Phosphate Inline" panose="02000506050000020004" pitchFamily="2" charset="0"/>
              </a:rPr>
              <a:t>1.</a:t>
            </a:r>
            <a:r>
              <a:rPr lang="ru-RU" sz="2400" dirty="0">
                <a:latin typeface="+mn-lt"/>
                <a:cs typeface="Phosphate Inline" panose="02000506050000020004" pitchFamily="2" charset="0"/>
              </a:rPr>
              <a:t> </a:t>
            </a:r>
            <a:r>
              <a:rPr lang="ru-LV" sz="2400" u="none" strike="noStrike" spc="0" dirty="0">
                <a:effectLst/>
                <a:latin typeface="+mn-lt"/>
                <a:ea typeface="Times New Roman" panose="02020603050405020304" pitchFamily="18" charset="0"/>
                <a:cs typeface="Times New Roman" panose="02020603050405020304" pitchFamily="18" charset="0"/>
              </a:rPr>
              <a:t>Гармоничные семьи - сбалансированный уровень сплоченности семьи, поддерживается ритуалами, роль которых состоит в сохранении функционального равновесия семьи.</a:t>
            </a:r>
            <a:br>
              <a:rPr lang="ru-LV" sz="2400" u="none" strike="noStrike" spc="0" dirty="0">
                <a:effectLst/>
                <a:latin typeface="+mn-lt"/>
                <a:ea typeface="Times New Roman" panose="02020603050405020304" pitchFamily="18" charset="0"/>
                <a:cs typeface="Times New Roman" panose="02020603050405020304" pitchFamily="18" charset="0"/>
              </a:rPr>
            </a:br>
            <a:br>
              <a:rPr lang="ru-LV" sz="2400" u="none" strike="noStrike" spc="0" dirty="0">
                <a:effectLst/>
                <a:latin typeface="+mn-lt"/>
                <a:ea typeface="Times New Roman" panose="02020603050405020304" pitchFamily="18" charset="0"/>
                <a:cs typeface="Times New Roman" panose="02020603050405020304" pitchFamily="18" charset="0"/>
              </a:rPr>
            </a:br>
            <a:r>
              <a:rPr lang="ru-LV" sz="2400" u="none" strike="noStrike" spc="0" dirty="0">
                <a:effectLst/>
                <a:latin typeface="+mn-lt"/>
                <a:ea typeface="Times New Roman" panose="02020603050405020304" pitchFamily="18" charset="0"/>
                <a:cs typeface="Times New Roman" panose="02020603050405020304" pitchFamily="18" charset="0"/>
              </a:rPr>
              <a:t>2. Дисфункциональные семьи -завышенный или заниженный уровень сплоченности. </a:t>
            </a:r>
            <a:br>
              <a:rPr lang="ru-LV" sz="2400" u="none" strike="noStrike" spc="0" dirty="0">
                <a:effectLst/>
                <a:latin typeface="+mn-lt"/>
                <a:ea typeface="Times New Roman" panose="02020603050405020304" pitchFamily="18" charset="0"/>
                <a:cs typeface="Times New Roman" panose="02020603050405020304" pitchFamily="18" charset="0"/>
              </a:rPr>
            </a:br>
            <a:br>
              <a:rPr lang="ru-LV" sz="2400" u="none" strike="noStrike" spc="0" dirty="0">
                <a:effectLst/>
                <a:latin typeface="+mn-lt"/>
                <a:ea typeface="Times New Roman" panose="02020603050405020304" pitchFamily="18" charset="0"/>
                <a:cs typeface="Times New Roman" panose="02020603050405020304" pitchFamily="18" charset="0"/>
              </a:rPr>
            </a:br>
            <a:r>
              <a:rPr lang="ru-LV" sz="2400" u="none" strike="noStrike" spc="0" dirty="0">
                <a:effectLst/>
                <a:latin typeface="+mn-lt"/>
                <a:ea typeface="Times New Roman" panose="02020603050405020304" pitchFamily="18" charset="0"/>
                <a:cs typeface="Times New Roman" panose="02020603050405020304" pitchFamily="18" charset="0"/>
              </a:rPr>
              <a:t>3. Нормализация уровня сплоченности семьи может быть достигнута в коррекционной работе путём введения новых ритуалов.  </a:t>
            </a:r>
            <a:br>
              <a:rPr lang="ru-LV" sz="18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br>
            <a:br>
              <a:rPr lang="ru-RU" sz="3600" dirty="0">
                <a:cs typeface="Phosphate Inline" panose="02000506050000020004" pitchFamily="2" charset="0"/>
              </a:rPr>
            </a:b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2</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259221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pPr marL="12700" indent="444500">
              <a:lnSpc>
                <a:spcPts val="2300"/>
              </a:lnSpc>
            </a:pP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br>
              <a:rPr lang="ru-LV" sz="2400" dirty="0">
                <a:solidFill>
                  <a:schemeClr val="bg1"/>
                </a:solidFill>
                <a:effectLst/>
                <a:latin typeface="+mn-lt"/>
                <a:ea typeface="Times New Roman" panose="02020603050405020304" pitchFamily="18" charset="0"/>
              </a:rPr>
            </a:br>
            <a:r>
              <a:rPr lang="ru-LV" sz="2400" dirty="0">
                <a:solidFill>
                  <a:schemeClr val="bg1"/>
                </a:solidFill>
                <a:latin typeface="+mn-lt"/>
                <a:ea typeface="Times New Roman" panose="02020603050405020304" pitchFamily="18" charset="0"/>
              </a:rPr>
              <a:t>НА ВЕБИНАРЕ:</a:t>
            </a:r>
            <a:br>
              <a:rPr lang="ru-LV" sz="2400" dirty="0">
                <a:solidFill>
                  <a:schemeClr val="bg1"/>
                </a:solidFill>
                <a:latin typeface="+mn-lt"/>
                <a:ea typeface="Times New Roman" panose="02020603050405020304" pitchFamily="18" charset="0"/>
              </a:rPr>
            </a:br>
            <a:br>
              <a:rPr lang="ru-LV" sz="2400" dirty="0">
                <a:solidFill>
                  <a:schemeClr val="bg1"/>
                </a:solidFill>
                <a:latin typeface="+mn-lt"/>
                <a:ea typeface="Times New Roman" panose="02020603050405020304" pitchFamily="18" charset="0"/>
              </a:rPr>
            </a:br>
            <a:r>
              <a:rPr lang="ru-LV" sz="2400" dirty="0">
                <a:solidFill>
                  <a:schemeClr val="bg1"/>
                </a:solidFill>
                <a:latin typeface="+mn-lt"/>
                <a:ea typeface="Times New Roman" panose="02020603050405020304" pitchFamily="18" charset="0"/>
              </a:rPr>
              <a:t>1. </a:t>
            </a:r>
            <a:r>
              <a:rPr lang="ru-LV" sz="2400" dirty="0">
                <a:solidFill>
                  <a:schemeClr val="bg1"/>
                </a:solidFill>
                <a:effectLst/>
                <a:latin typeface="+mn-lt"/>
                <a:ea typeface="Times New Roman" panose="02020603050405020304" pitchFamily="18" charset="0"/>
              </a:rPr>
              <a:t>Определим теоретические подходы к формированию сплоченности семьи;</a:t>
            </a:r>
            <a:br>
              <a:rPr lang="ru-LV" sz="2400" dirty="0">
                <a:solidFill>
                  <a:schemeClr val="bg1"/>
                </a:solidFill>
                <a:effectLst/>
                <a:latin typeface="+mn-lt"/>
                <a:ea typeface="Times New Roman" panose="02020603050405020304" pitchFamily="18" charset="0"/>
              </a:rPr>
            </a:br>
            <a:r>
              <a:rPr lang="ru-LV" sz="2400" dirty="0">
                <a:solidFill>
                  <a:schemeClr val="bg1"/>
                </a:solidFill>
                <a:effectLst/>
                <a:latin typeface="+mn-lt"/>
                <a:ea typeface="Times New Roman" panose="02020603050405020304" pitchFamily="18" charset="0"/>
              </a:rPr>
              <a:t>2. </a:t>
            </a:r>
            <a:r>
              <a:rPr lang="ru-LV" sz="2400" dirty="0">
                <a:solidFill>
                  <a:schemeClr val="bg1"/>
                </a:solidFill>
                <a:latin typeface="+mn-lt"/>
                <a:ea typeface="Times New Roman" panose="02020603050405020304" pitchFamily="18" charset="0"/>
              </a:rPr>
              <a:t>Р</a:t>
            </a:r>
            <a:r>
              <a:rPr lang="ru-LV" sz="2400" dirty="0">
                <a:solidFill>
                  <a:schemeClr val="bg1"/>
                </a:solidFill>
                <a:effectLst/>
                <a:latin typeface="+mn-lt"/>
                <a:ea typeface="Times New Roman" panose="02020603050405020304" pitchFamily="18" charset="0"/>
              </a:rPr>
              <a:t>азграничим понятия "традиция", "обычай", "привычка", "обряд", "ритуал";</a:t>
            </a:r>
            <a:br>
              <a:rPr lang="ru-LV" sz="2400" dirty="0">
                <a:solidFill>
                  <a:schemeClr val="bg1"/>
                </a:solidFill>
                <a:effectLst/>
                <a:latin typeface="+mn-lt"/>
                <a:ea typeface="Times New Roman" panose="02020603050405020304" pitchFamily="18" charset="0"/>
              </a:rPr>
            </a:br>
            <a:r>
              <a:rPr lang="ru-LV" sz="2400" dirty="0">
                <a:solidFill>
                  <a:schemeClr val="bg1"/>
                </a:solidFill>
                <a:effectLst/>
                <a:latin typeface="+mn-lt"/>
                <a:ea typeface="Times New Roman" panose="02020603050405020304" pitchFamily="18" charset="0"/>
              </a:rPr>
              <a:t>3. Представим классификацию семейных ритуалов, выявленных в родительских и супружеских семьях;</a:t>
            </a:r>
            <a:br>
              <a:rPr lang="ru-LV" sz="2400" dirty="0">
                <a:solidFill>
                  <a:schemeClr val="bg1"/>
                </a:solidFill>
                <a:effectLst/>
                <a:latin typeface="+mn-lt"/>
                <a:ea typeface="Times New Roman" panose="02020603050405020304" pitchFamily="18" charset="0"/>
              </a:rPr>
            </a:br>
            <a:r>
              <a:rPr lang="ru-LV" sz="2400" dirty="0">
                <a:solidFill>
                  <a:schemeClr val="bg1"/>
                </a:solidFill>
                <a:effectLst/>
                <a:latin typeface="+mn-lt"/>
                <a:ea typeface="Times New Roman" panose="02020603050405020304" pitchFamily="18" charset="0"/>
              </a:rPr>
              <a:t>4. Проследим особенности сплоченности семьи и покажем роль семейных ритуалов в гармоничных и дисфункциональных семьях;</a:t>
            </a:r>
            <a:br>
              <a:rPr lang="ru-LV" sz="2400" dirty="0">
                <a:solidFill>
                  <a:schemeClr val="bg1"/>
                </a:solidFill>
                <a:effectLst/>
                <a:latin typeface="+mn-lt"/>
                <a:ea typeface="Times New Roman" panose="02020603050405020304" pitchFamily="18" charset="0"/>
              </a:rPr>
            </a:br>
            <a:r>
              <a:rPr lang="ru-LV" sz="2400" dirty="0">
                <a:solidFill>
                  <a:schemeClr val="bg1"/>
                </a:solidFill>
                <a:effectLst/>
                <a:latin typeface="+mn-lt"/>
                <a:ea typeface="Times New Roman" panose="02020603050405020304" pitchFamily="18" charset="0"/>
              </a:rPr>
              <a:t>5. Изучим разработанный и апробированный в нашем институте БИССК подход к формированию сбалансированного уровня сплоченности семьи на основе введения новых функциональных ритуалов.</a:t>
            </a:r>
            <a:br>
              <a:rPr lang="ru-RU" sz="3600" dirty="0">
                <a:cs typeface="Phosphate Inline" panose="02000506050000020004" pitchFamily="2" charset="0"/>
              </a:rPr>
            </a:b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3</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7925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br>
              <a:rPr lang="ru-LV" sz="2400" dirty="0">
                <a:solidFill>
                  <a:schemeClr val="bg1"/>
                </a:solidFill>
                <a:latin typeface="+mn-lt"/>
                <a:ea typeface="Times New Roman" panose="02020603050405020304" pitchFamily="18" charset="0"/>
                <a:cs typeface="Times New Roman" panose="02020603050405020304" pitchFamily="18" charset="0"/>
              </a:rPr>
            </a:br>
            <a:br>
              <a:rPr lang="ru-LV" sz="2400" dirty="0">
                <a:solidFill>
                  <a:schemeClr val="bg1"/>
                </a:solidFill>
                <a:latin typeface="+mn-lt"/>
                <a:ea typeface="Times New Roman" panose="02020603050405020304" pitchFamily="18" charset="0"/>
                <a:cs typeface="Times New Roman" panose="02020603050405020304" pitchFamily="18" charset="0"/>
              </a:rPr>
            </a:br>
            <a:r>
              <a:rPr lang="ru-LV" sz="2400" dirty="0">
                <a:solidFill>
                  <a:schemeClr val="bg1"/>
                </a:solidFill>
                <a:latin typeface="+mn-lt"/>
                <a:ea typeface="Times New Roman" panose="02020603050405020304" pitchFamily="18" charset="0"/>
                <a:cs typeface="Times New Roman" panose="02020603050405020304" pitchFamily="18" charset="0"/>
              </a:rPr>
              <a:t>1. </a:t>
            </a:r>
            <a:r>
              <a:rPr lang="ru-RU" sz="2400" dirty="0">
                <a:solidFill>
                  <a:schemeClr val="bg1"/>
                </a:solidFill>
                <a:effectLst/>
                <a:latin typeface="+mn-lt"/>
                <a:ea typeface="Times New Roman" panose="02020603050405020304" pitchFamily="18" charset="0"/>
              </a:rPr>
              <a:t>Сплоченность семьи включает в себя эффективность межличностного общения и эмоциональную идентификацию с семьей</a:t>
            </a:r>
            <a:r>
              <a:rPr lang="ru-LV" sz="2400" dirty="0">
                <a:solidFill>
                  <a:schemeClr val="bg1"/>
                </a:solidFill>
                <a:latin typeface="+mn-lt"/>
                <a:ea typeface="Times New Roman" panose="02020603050405020304" pitchFamily="18" charset="0"/>
              </a:rPr>
              <a:t>.</a:t>
            </a:r>
            <a:br>
              <a:rPr lang="ru-LV" sz="2400" dirty="0">
                <a:solidFill>
                  <a:schemeClr val="bg1"/>
                </a:solidFill>
                <a:effectLst/>
                <a:latin typeface="+mn-lt"/>
              </a:rPr>
            </a:br>
            <a:r>
              <a:rPr lang="ru-LV" sz="2400" dirty="0">
                <a:solidFill>
                  <a:schemeClr val="bg1"/>
                </a:solidFill>
                <a:effectLst/>
                <a:latin typeface="+mn-lt"/>
              </a:rPr>
              <a:t>2. </a:t>
            </a:r>
            <a:r>
              <a:rPr lang="ru-RU" sz="2400" dirty="0">
                <a:solidFill>
                  <a:schemeClr val="bg1"/>
                </a:solidFill>
                <a:effectLst/>
                <a:latin typeface="+mn-lt"/>
                <a:ea typeface="Times New Roman" panose="02020603050405020304" pitchFamily="18" charset="0"/>
              </a:rPr>
              <a:t>Эффективность межличностного общения связана с нормами и правилами, принятыми в данной семье. </a:t>
            </a:r>
            <a:br>
              <a:rPr lang="ru-RU" sz="2400" dirty="0">
                <a:solidFill>
                  <a:schemeClr val="bg1"/>
                </a:solidFill>
                <a:effectLst/>
                <a:latin typeface="+mn-lt"/>
                <a:ea typeface="Times New Roman" panose="02020603050405020304" pitchFamily="18" charset="0"/>
              </a:rPr>
            </a:br>
            <a:r>
              <a:rPr lang="ru-RU" sz="2400" dirty="0">
                <a:solidFill>
                  <a:schemeClr val="bg1"/>
                </a:solidFill>
                <a:effectLst/>
                <a:latin typeface="+mn-lt"/>
                <a:ea typeface="Times New Roman" panose="02020603050405020304" pitchFamily="18" charset="0"/>
              </a:rPr>
              <a:t>3. Эмоциональная идентификация с семьей происходит благодаря отношениям симпатии, а также усвоению общих для семьи ценностей.</a:t>
            </a:r>
            <a:r>
              <a:rPr lang="ru-LV" sz="2400" dirty="0">
                <a:solidFill>
                  <a:schemeClr val="bg1"/>
                </a:solidFill>
                <a:effectLst/>
                <a:latin typeface="+mn-lt"/>
              </a:rPr>
              <a:t> </a:t>
            </a:r>
            <a:br>
              <a:rPr lang="ru-LV" sz="2400" dirty="0">
                <a:solidFill>
                  <a:schemeClr val="bg1"/>
                </a:solidFill>
                <a:effectLst/>
                <a:latin typeface="+mn-lt"/>
              </a:rPr>
            </a:br>
            <a:r>
              <a:rPr lang="ru-LV" sz="2400" dirty="0">
                <a:solidFill>
                  <a:schemeClr val="bg1"/>
                </a:solidFill>
                <a:effectLst/>
                <a:latin typeface="+mn-lt"/>
              </a:rPr>
              <a:t>4. </a:t>
            </a:r>
            <a:r>
              <a:rPr lang="ru-LV" sz="2400" u="none" strike="noStrike" spc="0" dirty="0">
                <a:solidFill>
                  <a:schemeClr val="bg1"/>
                </a:solidFill>
                <a:effectLst/>
                <a:latin typeface="+mn-lt"/>
                <a:ea typeface="Times New Roman" panose="02020603050405020304" pitchFamily="18" charset="0"/>
                <a:cs typeface="Times New Roman" panose="02020603050405020304" pitchFamily="18" charset="0"/>
              </a:rPr>
              <a:t>Семейные ритуалы служат нормативному регулированию жизни семьи и являются способом организации событийности, в которой задаются смыслы и задачи совместной семейной жизни.</a:t>
            </a: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4</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371191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pPr algn="ctr"/>
            <a:br>
              <a:rPr lang="ru-RU" sz="3600" dirty="0">
                <a:cs typeface="Phosphate Inline" panose="02000506050000020004" pitchFamily="2" charset="0"/>
              </a:rPr>
            </a:br>
            <a:br>
              <a:rPr lang="ru-RU" sz="3600" dirty="0">
                <a:cs typeface="Phosphate Inline" panose="02000506050000020004" pitchFamily="2" charset="0"/>
              </a:rPr>
            </a:br>
            <a:br>
              <a:rPr lang="ru-RU" sz="3600" dirty="0">
                <a:cs typeface="Phosphate Inline" panose="02000506050000020004" pitchFamily="2" charset="0"/>
              </a:rPr>
            </a:b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5</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
        <p:nvSpPr>
          <p:cNvPr id="5" name="Заголовок 1">
            <a:extLst>
              <a:ext uri="{FF2B5EF4-FFF2-40B4-BE49-F238E27FC236}">
                <a16:creationId xmlns:a16="http://schemas.microsoft.com/office/drawing/2014/main" id="{19999534-963B-D410-C2B1-4E09C53DB31C}"/>
              </a:ext>
            </a:extLst>
          </p:cNvPr>
          <p:cNvSpPr txBox="1">
            <a:spLocks/>
          </p:cNvSpPr>
          <p:nvPr/>
        </p:nvSpPr>
        <p:spPr bwMode="gray">
          <a:xfrm>
            <a:off x="805886" y="859514"/>
            <a:ext cx="10152382" cy="542605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LV" sz="2400">
                <a:latin typeface="+mn-lt"/>
                <a:ea typeface="Times New Roman" panose="02020603050405020304" pitchFamily="18" charset="0"/>
              </a:rPr>
              <a:t>Основные типы семейных ритуалов: </a:t>
            </a:r>
            <a:br>
              <a:rPr lang="ru-LV" sz="2400">
                <a:latin typeface="+mn-lt"/>
                <a:ea typeface="Times New Roman" panose="02020603050405020304" pitchFamily="18" charset="0"/>
              </a:rPr>
            </a:br>
            <a:r>
              <a:rPr lang="ru-LV" sz="2400">
                <a:latin typeface="+mn-lt"/>
                <a:ea typeface="Times New Roman" panose="02020603050405020304" pitchFamily="18" charset="0"/>
              </a:rPr>
              <a:t>1. Ритуалы повседневной жизни (ежедневных событий, таких как прием пищи, отход ко сну, уход и приход).</a:t>
            </a:r>
            <a:br>
              <a:rPr lang="ru-LV" sz="2400">
                <a:latin typeface="+mn-lt"/>
                <a:ea typeface="Times New Roman" panose="02020603050405020304" pitchFamily="18" charset="0"/>
              </a:rPr>
            </a:br>
            <a:r>
              <a:rPr lang="ru-LV" sz="2400">
                <a:latin typeface="+mn-lt"/>
                <a:ea typeface="Times New Roman" panose="02020603050405020304" pitchFamily="18" charset="0"/>
              </a:rPr>
              <a:t>2. Ритуалы внутрисемейного календаря для каждой пары или семьи (дни рождения, годовщины, отпуска, семейные сборы). 3. Ритуалы празднования событий, отмеченных во «внешнем» календаре (в русской традиции это Новый год, День защитников Отечества, 8 Марта и т.д.).</a:t>
            </a:r>
            <a:br>
              <a:rPr lang="ru-LV" sz="2400">
                <a:latin typeface="+mn-lt"/>
                <a:ea typeface="Times New Roman" panose="02020603050405020304" pitchFamily="18" charset="0"/>
              </a:rPr>
            </a:br>
            <a:r>
              <a:rPr lang="ru-LV" sz="2400">
                <a:latin typeface="+mn-lt"/>
                <a:ea typeface="Times New Roman" panose="02020603050405020304" pitchFamily="18" charset="0"/>
              </a:rPr>
              <a:t>4. Ритуалы жизненных циклов (помолвка, свадьба, рождение ребенка, отъезд из дома, развод, окончание обучения выход на пенсию, смерть и новые ритуалы, связанные с особенностями современного жизненного цикла).</a:t>
            </a:r>
            <a:br>
              <a:rPr lang="ru-RU" sz="3600">
                <a:cs typeface="Phosphate Inline" panose="02000506050000020004" pitchFamily="2" charset="0"/>
              </a:rPr>
            </a:br>
            <a:endParaRPr lang="ru-LV" sz="3600" dirty="0">
              <a:cs typeface="Phosphate Inline" panose="02000506050000020004" pitchFamily="2" charset="0"/>
            </a:endParaRPr>
          </a:p>
        </p:txBody>
      </p:sp>
    </p:spTree>
    <p:extLst>
      <p:ext uri="{BB962C8B-B14F-4D97-AF65-F5344CB8AC3E}">
        <p14:creationId xmlns:p14="http://schemas.microsoft.com/office/powerpoint/2010/main" val="137768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6</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
        <p:nvSpPr>
          <p:cNvPr id="8" name="Заголовок 1">
            <a:extLst>
              <a:ext uri="{FF2B5EF4-FFF2-40B4-BE49-F238E27FC236}">
                <a16:creationId xmlns:a16="http://schemas.microsoft.com/office/drawing/2014/main" id="{5F4358F7-B8D2-1383-0983-33A6CC83DF15}"/>
              </a:ext>
            </a:extLst>
          </p:cNvPr>
          <p:cNvSpPr txBox="1">
            <a:spLocks/>
          </p:cNvSpPr>
          <p:nvPr/>
        </p:nvSpPr>
        <p:spPr bwMode="gray">
          <a:xfrm>
            <a:off x="653486" y="707114"/>
            <a:ext cx="10152382" cy="542605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2400" dirty="0">
                <a:cs typeface="Phosphate Inline" panose="02000506050000020004" pitchFamily="2" charset="0"/>
              </a:rPr>
              <a:t>Основные виды ритуалов</a:t>
            </a:r>
            <a:br>
              <a:rPr lang="ru-RU" sz="2400" dirty="0">
                <a:cs typeface="Phosphate Inline" panose="02000506050000020004" pitchFamily="2" charset="0"/>
              </a:rPr>
            </a:br>
            <a:r>
              <a:rPr lang="ru-RU" sz="2400" dirty="0">
                <a:cs typeface="Phosphate Inline" panose="02000506050000020004" pitchFamily="2" charset="0"/>
              </a:rPr>
              <a:t>1. Минимизированные – сведение к минимуму при негативе </a:t>
            </a:r>
            <a:br>
              <a:rPr lang="ru-RU" sz="2400" dirty="0">
                <a:cs typeface="Phosphate Inline" panose="02000506050000020004" pitchFamily="2" charset="0"/>
              </a:rPr>
            </a:br>
            <a:r>
              <a:rPr lang="ru-RU" sz="2400" dirty="0">
                <a:cs typeface="Phosphate Inline" panose="02000506050000020004" pitchFamily="2" charset="0"/>
              </a:rPr>
              <a:t>2. Прерванные – приспособление к новым условиям жизни</a:t>
            </a:r>
            <a:br>
              <a:rPr lang="ru-RU" sz="2400" dirty="0">
                <a:cs typeface="Phosphate Inline" panose="02000506050000020004" pitchFamily="2" charset="0"/>
              </a:rPr>
            </a:br>
            <a:r>
              <a:rPr lang="ru-RU" sz="2400" dirty="0">
                <a:cs typeface="Phosphate Inline" panose="02000506050000020004" pitchFamily="2" charset="0"/>
              </a:rPr>
              <a:t>3. Жёсткие – преобладание структуры</a:t>
            </a:r>
            <a:br>
              <a:rPr lang="ru-RU" sz="2400" dirty="0">
                <a:cs typeface="Phosphate Inline" panose="02000506050000020004" pitchFamily="2" charset="0"/>
              </a:rPr>
            </a:br>
            <a:r>
              <a:rPr lang="ru-RU" sz="2400" dirty="0">
                <a:cs typeface="Phosphate Inline" panose="02000506050000020004" pitchFamily="2" charset="0"/>
              </a:rPr>
              <a:t>4. Обязательные – пустота и напряжение при отсутствии мотивации</a:t>
            </a:r>
            <a:br>
              <a:rPr lang="ru-RU" sz="2400" dirty="0">
                <a:cs typeface="Phosphate Inline" panose="02000506050000020004" pitchFamily="2" charset="0"/>
              </a:rPr>
            </a:br>
            <a:r>
              <a:rPr lang="ru-RU" sz="2400" dirty="0">
                <a:cs typeface="Phosphate Inline" panose="02000506050000020004" pitchFamily="2" charset="0"/>
              </a:rPr>
              <a:t>5. Несбалансированные – из мест с различным стилем жизни</a:t>
            </a:r>
            <a:br>
              <a:rPr lang="ru-RU" sz="2400" dirty="0">
                <a:cs typeface="Phosphate Inline" panose="02000506050000020004" pitchFamily="2" charset="0"/>
              </a:rPr>
            </a:br>
            <a:r>
              <a:rPr lang="ru-RU" sz="2400" dirty="0">
                <a:cs typeface="Phosphate Inline" panose="02000506050000020004" pitchFamily="2" charset="0"/>
              </a:rPr>
              <a:t>6. Гибкие – меняются с течением времени</a:t>
            </a:r>
            <a:br>
              <a:rPr lang="ru-RU" sz="3600" dirty="0">
                <a:cs typeface="Phosphate Inline" panose="02000506050000020004" pitchFamily="2" charset="0"/>
              </a:rPr>
            </a:br>
            <a:br>
              <a:rPr lang="ru-RU" sz="3600" dirty="0">
                <a:cs typeface="Phosphate Inline" panose="02000506050000020004" pitchFamily="2" charset="0"/>
              </a:rPr>
            </a:br>
            <a:br>
              <a:rPr lang="ru-RU" sz="3600" dirty="0">
                <a:cs typeface="Phosphate Inline" panose="02000506050000020004" pitchFamily="2" charset="0"/>
              </a:rPr>
            </a:br>
            <a:endParaRPr lang="ru-LV" sz="3600" dirty="0">
              <a:cs typeface="Phosphate Inline" panose="02000506050000020004" pitchFamily="2" charset="0"/>
            </a:endParaRPr>
          </a:p>
        </p:txBody>
      </p:sp>
    </p:spTree>
    <p:extLst>
      <p:ext uri="{BB962C8B-B14F-4D97-AF65-F5344CB8AC3E}">
        <p14:creationId xmlns:p14="http://schemas.microsoft.com/office/powerpoint/2010/main" val="184318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707114"/>
            <a:ext cx="10152382" cy="5426057"/>
          </a:xfrm>
        </p:spPr>
        <p:txBody>
          <a:bodyPr/>
          <a:lstStyle/>
          <a:p>
            <a:pPr algn="ctr"/>
            <a:br>
              <a:rPr lang="ru-RU" sz="2400" dirty="0">
                <a:latin typeface="+mn-lt"/>
                <a:cs typeface="Phosphate Inline" panose="02000506050000020004" pitchFamily="2" charset="0"/>
              </a:rPr>
            </a:br>
            <a:r>
              <a:rPr lang="ru-LV" sz="2400" b="1" u="none" strike="noStrike" spc="0" dirty="0">
                <a:effectLst/>
                <a:latin typeface="+mn-lt"/>
                <a:ea typeface="Times New Roman" panose="02020603050405020304" pitchFamily="18" charset="0"/>
                <a:cs typeface="Times New Roman" panose="02020603050405020304" pitchFamily="18" charset="0"/>
              </a:rPr>
              <a:t>Ритуал - основанное на соглашении взаимодействие людей, которые возобновляют его через определенные промежутки времени в повторяющихся обстоятельствах.</a:t>
            </a:r>
            <a:br>
              <a:rPr lang="ru-LV" sz="2400" b="1" u="none" strike="noStrike" spc="0" dirty="0">
                <a:effectLst/>
                <a:latin typeface="+mn-lt"/>
                <a:ea typeface="Times New Roman" panose="02020603050405020304" pitchFamily="18" charset="0"/>
                <a:cs typeface="Times New Roman" panose="02020603050405020304" pitchFamily="18" charset="0"/>
              </a:rPr>
            </a:br>
            <a:br>
              <a:rPr lang="ru-LV" sz="2400" u="none" strike="noStrike" spc="0" dirty="0">
                <a:effectLst/>
                <a:latin typeface="+mn-lt"/>
                <a:ea typeface="Times New Roman" panose="02020603050405020304" pitchFamily="18" charset="0"/>
                <a:cs typeface="Times New Roman" panose="02020603050405020304" pitchFamily="18" charset="0"/>
              </a:rPr>
            </a:br>
            <a:r>
              <a:rPr lang="ru-RU" sz="2400" dirty="0">
                <a:latin typeface="+mn-lt"/>
                <a:cs typeface="Phosphate Inline" panose="02000506050000020004" pitchFamily="2" charset="0"/>
              </a:rPr>
              <a:t>Ритуал Семейный совет</a:t>
            </a:r>
            <a:br>
              <a:rPr lang="ru-RU" sz="2400" dirty="0">
                <a:latin typeface="+mn-lt"/>
                <a:cs typeface="Phosphate Inline" panose="02000506050000020004" pitchFamily="2" charset="0"/>
              </a:rPr>
            </a:br>
            <a:r>
              <a:rPr lang="ru-RU" sz="2400" dirty="0">
                <a:latin typeface="+mn-lt"/>
                <a:cs typeface="Phosphate Inline" panose="02000506050000020004" pitchFamily="2" charset="0"/>
              </a:rPr>
              <a:t>Ритуал «Расскажи о ней!»</a:t>
            </a:r>
            <a:br>
              <a:rPr lang="ru-RU" sz="2400" dirty="0">
                <a:latin typeface="+mn-lt"/>
                <a:cs typeface="Phosphate Inline" panose="02000506050000020004" pitchFamily="2" charset="0"/>
              </a:rPr>
            </a:br>
            <a:r>
              <a:rPr lang="ru-RU" sz="2400" dirty="0">
                <a:latin typeface="+mn-lt"/>
                <a:cs typeface="Phosphate Inline" panose="02000506050000020004" pitchFamily="2" charset="0"/>
              </a:rPr>
              <a:t>Ритуал «Давай вспомним!»</a:t>
            </a:r>
            <a:br>
              <a:rPr lang="ru-RU" sz="2400" dirty="0">
                <a:cs typeface="Phosphate Inline" panose="02000506050000020004" pitchFamily="2" charset="0"/>
              </a:rPr>
            </a:br>
            <a:br>
              <a:rPr lang="ru-RU" sz="3600" dirty="0">
                <a:cs typeface="Phosphate Inline" panose="02000506050000020004" pitchFamily="2" charset="0"/>
              </a:rPr>
            </a:br>
            <a:br>
              <a:rPr lang="ru-RU" sz="3600" dirty="0">
                <a:cs typeface="Phosphate Inline" panose="02000506050000020004" pitchFamily="2" charset="0"/>
              </a:rPr>
            </a:br>
            <a:endParaRPr lang="ru-LV" sz="36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a:off x="10649415" y="724829"/>
            <a:ext cx="312906" cy="369332"/>
          </a:xfrm>
          <a:prstGeom prst="rect">
            <a:avLst/>
          </a:prstGeom>
          <a:noFill/>
        </p:spPr>
        <p:txBody>
          <a:bodyPr wrap="none" rtlCol="0">
            <a:spAutoFit/>
          </a:bodyPr>
          <a:lstStyle/>
          <a:p>
            <a:r>
              <a:rPr lang="ru-LV" dirty="0">
                <a:solidFill>
                  <a:schemeClr val="bg1"/>
                </a:solidFill>
              </a:rPr>
              <a:t>7</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2605650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7A94B-C410-4853-D987-5CCA0A0CC71B}"/>
              </a:ext>
            </a:extLst>
          </p:cNvPr>
          <p:cNvSpPr>
            <a:spLocks noGrp="1"/>
          </p:cNvSpPr>
          <p:nvPr>
            <p:ph type="ctrTitle"/>
          </p:nvPr>
        </p:nvSpPr>
        <p:spPr>
          <a:xfrm>
            <a:off x="653486" y="607238"/>
            <a:ext cx="10152382" cy="5593674"/>
          </a:xfrm>
        </p:spPr>
        <p:txBody>
          <a:bodyPr/>
          <a:lstStyle/>
          <a:p>
            <a:pPr algn="ct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Для описания ритуала используют следующие элементы: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место;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присутствие свидетелей;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символы;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символические действия;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подготовка и процесс;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слова (обращения);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-звук,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движения,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музыка,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свет;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пища;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одежда;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ожидания;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связь с прошлыми событиями; </a:t>
            </a:r>
            <a:b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br>
            <a:r>
              <a:rPr lang="ru-LV" sz="2000" dirty="0">
                <a:effectLst/>
                <a:latin typeface="Times New Roman" panose="02020603050405020304" pitchFamily="18" charset="0"/>
                <a:ea typeface="Times New Roman" panose="02020603050405020304" pitchFamily="18" charset="0"/>
                <a:cs typeface="Courier New" panose="02070309020205020404" pitchFamily="49" charset="0"/>
              </a:rPr>
              <a:t>- связь с будущими переменами.</a:t>
            </a:r>
            <a:br>
              <a:rPr lang="ru-LV" sz="1800" dirty="0">
                <a:effectLst/>
                <a:latin typeface="Times New Roman" panose="02020603050405020304" pitchFamily="18" charset="0"/>
                <a:ea typeface="Times New Roman" panose="02020603050405020304" pitchFamily="18" charset="0"/>
                <a:cs typeface="Courier New" panose="02070309020205020404" pitchFamily="49" charset="0"/>
              </a:rPr>
            </a:br>
            <a:br>
              <a:rPr lang="ru-LV" sz="1800">
                <a:effectLst/>
                <a:latin typeface="Times New Roman" panose="02020603050405020304" pitchFamily="18" charset="0"/>
                <a:ea typeface="Times New Roman" panose="02020603050405020304" pitchFamily="18" charset="0"/>
                <a:cs typeface="Courier New" panose="02070309020205020404" pitchFamily="49" charset="0"/>
              </a:rPr>
            </a:br>
            <a:endParaRPr lang="ru-LV" sz="1200" dirty="0">
              <a:cs typeface="Phosphate Inline" panose="02000506050000020004" pitchFamily="2" charset="0"/>
            </a:endParaRPr>
          </a:p>
        </p:txBody>
      </p:sp>
      <p:sp>
        <p:nvSpPr>
          <p:cNvPr id="3" name="Подзаголовок 2">
            <a:extLst>
              <a:ext uri="{FF2B5EF4-FFF2-40B4-BE49-F238E27FC236}">
                <a16:creationId xmlns:a16="http://schemas.microsoft.com/office/drawing/2014/main" id="{60C48307-F0EB-F2C2-F852-DE921A509676}"/>
              </a:ext>
            </a:extLst>
          </p:cNvPr>
          <p:cNvSpPr>
            <a:spLocks noGrp="1"/>
          </p:cNvSpPr>
          <p:nvPr>
            <p:ph type="subTitle" idx="1"/>
          </p:nvPr>
        </p:nvSpPr>
        <p:spPr>
          <a:xfrm>
            <a:off x="6195978" y="5731798"/>
            <a:ext cx="4766343" cy="419088"/>
          </a:xfrm>
        </p:spPr>
        <p:txBody>
          <a:bodyPr/>
          <a:lstStyle/>
          <a:p>
            <a:r>
              <a:rPr lang="ru-RU" dirty="0"/>
              <a:t>С</a:t>
            </a:r>
            <a:r>
              <a:rPr lang="ru-LV" dirty="0"/>
              <a:t>ерия «семь волшебных слайдов»</a:t>
            </a:r>
          </a:p>
        </p:txBody>
      </p:sp>
      <p:sp>
        <p:nvSpPr>
          <p:cNvPr id="4" name="TextBox 3">
            <a:extLst>
              <a:ext uri="{FF2B5EF4-FFF2-40B4-BE49-F238E27FC236}">
                <a16:creationId xmlns:a16="http://schemas.microsoft.com/office/drawing/2014/main" id="{1224374C-C9CF-CE00-ED4F-880CDD704FA3}"/>
              </a:ext>
            </a:extLst>
          </p:cNvPr>
          <p:cNvSpPr txBox="1"/>
          <p:nvPr/>
        </p:nvSpPr>
        <p:spPr>
          <a:xfrm rot="16200000">
            <a:off x="10274954" y="422572"/>
            <a:ext cx="1005403" cy="369332"/>
          </a:xfrm>
          <a:prstGeom prst="rect">
            <a:avLst/>
          </a:prstGeom>
          <a:noFill/>
        </p:spPr>
        <p:txBody>
          <a:bodyPr wrap="none" rtlCol="0">
            <a:spAutoFit/>
          </a:bodyPr>
          <a:lstStyle/>
          <a:p>
            <a:r>
              <a:rPr lang="ru-LV" dirty="0">
                <a:solidFill>
                  <a:schemeClr val="bg1"/>
                </a:solidFill>
              </a:rPr>
              <a:t>шпора</a:t>
            </a:r>
          </a:p>
        </p:txBody>
      </p:sp>
      <p:pic>
        <p:nvPicPr>
          <p:cNvPr id="6" name="Рисунок 5">
            <a:extLst>
              <a:ext uri="{FF2B5EF4-FFF2-40B4-BE49-F238E27FC236}">
                <a16:creationId xmlns:a16="http://schemas.microsoft.com/office/drawing/2014/main" id="{673DD1A1-7BA6-5280-E9C9-41E06485805C}"/>
              </a:ext>
            </a:extLst>
          </p:cNvPr>
          <p:cNvPicPr>
            <a:picLocks noChangeAspect="1"/>
          </p:cNvPicPr>
          <p:nvPr/>
        </p:nvPicPr>
        <p:blipFill>
          <a:blip r:embed="rId2"/>
          <a:stretch>
            <a:fillRect/>
          </a:stretch>
        </p:blipFill>
        <p:spPr>
          <a:xfrm>
            <a:off x="10578931" y="4749829"/>
            <a:ext cx="959583" cy="986718"/>
          </a:xfrm>
          <a:prstGeom prst="rect">
            <a:avLst/>
          </a:prstGeom>
        </p:spPr>
      </p:pic>
    </p:spTree>
    <p:extLst>
      <p:ext uri="{BB962C8B-B14F-4D97-AF65-F5344CB8AC3E}">
        <p14:creationId xmlns:p14="http://schemas.microsoft.com/office/powerpoint/2010/main" val="4181025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Совет директоров</Template>
  <TotalTime>1478</TotalTime>
  <Words>714</Words>
  <Application>Microsoft Macintosh PowerPoint</Application>
  <PresentationFormat>Широкоэкранный</PresentationFormat>
  <Paragraphs>30</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Century Gothic</vt:lpstr>
      <vt:lpstr>Times New Roman</vt:lpstr>
      <vt:lpstr>Wingdings 3</vt:lpstr>
      <vt:lpstr>Совет директоров</vt:lpstr>
      <vt:lpstr> Как и зачем создавать семейные ритуалы и как им следовать</vt:lpstr>
      <vt:lpstr>1. Психолого-педагогическая помощь в РФ – в стадии становления.  2. Функции ритуалов, их формы и роли не изучены.  3. У человека есть потребность в принадлежности к устойчивому сообществу.  4. Опыт западных специалистов – не для подражания.  5. Роль семейных ритуалов в формировании и сохранении  сбалансированного уровня сплочённости семьи. </vt:lpstr>
      <vt:lpstr>1. Гармоничные семьи - сбалансированный уровень сплоченности семьи, поддерживается ритуалами, роль которых состоит в сохранении функционального равновесия семьи.  2. Дисфункциональные семьи -завышенный или заниженный уровень сплоченности.   3. Нормализация уровня сплоченности семьи может быть достигнута в коррекционной работе путём введения новых ритуалов.     </vt:lpstr>
      <vt:lpstr>               НА ВЕБИНАРЕ:  1. Определим теоретические подходы к формированию сплоченности семьи; 2. Разграничим понятия "традиция", "обычай", "привычка", "обряд", "ритуал"; 3. Представим классификацию семейных ритуалов, выявленных в родительских и супружеских семьях; 4. Проследим особенности сплоченности семьи и покажем роль семейных ритуалов в гармоничных и дисфункциональных семьях; 5. Изучим разработанный и апробированный в нашем институте БИССК подход к формированию сбалансированного уровня сплоченности семьи на основе введения новых функциональных ритуалов.  </vt:lpstr>
      <vt:lpstr>  1. Сплоченность семьи включает в себя эффективность межличностного общения и эмоциональную идентификацию с семьей. 2. Эффективность межличностного общения связана с нормами и правилами, принятыми в данной семье.  3. Эмоциональная идентификация с семьей происходит благодаря отношениям симпатии, а также усвоению общих для семьи ценностей.  4. Семейные ритуалы служат нормативному регулированию жизни семьи и являются способом организации событийности, в которой задаются смыслы и задачи совместной семейной жизни. </vt:lpstr>
      <vt:lpstr>    </vt:lpstr>
      <vt:lpstr>Презентация PowerPoint</vt:lpstr>
      <vt:lpstr> Ритуал - основанное на соглашении взаимодействие людей, которые возобновляют его через определенные промежутки времени в повторяющихся обстоятельствах.  Ритуал Семейный совет Ритуал «Расскажи о ней!» Ритуал «Давай вспомним!»   </vt:lpstr>
      <vt:lpstr>Для описания ритуала используют следующие элементы:  - место;  - присутствие свидетелей;  - символы;  - символические действия;  - подготовка и процесс;  - слова (обращения);  -звук,  - движения,  - музыка,  - свет;  - пища;  - одежда;  - ожидания;  - связь с прошлыми событиями;  - связь с будущими переменами.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привить детям хорошие манеры  в 21 веке</dc:title>
  <dc:creator>Вацлав Володарский</dc:creator>
  <cp:lastModifiedBy>Вацлав Володарский</cp:lastModifiedBy>
  <cp:revision>7</cp:revision>
  <dcterms:created xsi:type="dcterms:W3CDTF">2023-04-24T13:45:08Z</dcterms:created>
  <dcterms:modified xsi:type="dcterms:W3CDTF">2023-04-25T18:12:11Z</dcterms:modified>
</cp:coreProperties>
</file>