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8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289329"/>
          </a:xfrm>
        </p:spPr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343541"/>
                </a:solidFill>
                <a:effectLst/>
                <a:latin typeface="Söhne"/>
              </a:rPr>
              <a:t>Как помочь ребенку развить свою индивидуальность?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1"/>
            <a:ext cx="7729728" cy="892878"/>
          </a:xfrm>
        </p:spPr>
        <p:txBody>
          <a:bodyPr>
            <a:normAutofit/>
          </a:bodyPr>
          <a:lstStyle/>
          <a:p>
            <a:r>
              <a:rPr lang="ru-RU" dirty="0"/>
              <a:t>Понимание индивидуальности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043" y="1701042"/>
            <a:ext cx="9508103" cy="3715919"/>
          </a:xfrm>
        </p:spPr>
        <p:txBody>
          <a:bodyPr>
            <a:norm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/>
              <a:t>Определение индивидуальности: Уникальные черты и качества, которые делают каждого человека особенным. Индивидуальность - это то, что отличает ребенка от остальных, его уникальные способности, характер и интересы.</a:t>
            </a:r>
          </a:p>
          <a:p>
            <a:pPr algn="just"/>
            <a:r>
              <a:rPr lang="ru-RU" sz="2400" dirty="0"/>
              <a:t>Роль генетики и окружения: Индивидуальность формируется под влиянием как генетических предпосылок, так и воздействия окружающей среды, включая семью, друзей, школу и культурные факторы.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55" y="141877"/>
            <a:ext cx="10945090" cy="101266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Факторы, влияющие на развитие индивидуальности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631" y="1576647"/>
            <a:ext cx="9322210" cy="5121003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Corbel" panose="020B0503020204020204" pitchFamily="34" charset="0"/>
              </a:rPr>
              <a:t>Любовь и поддержка;</a:t>
            </a:r>
          </a:p>
          <a:p>
            <a:pPr algn="just"/>
            <a:r>
              <a:rPr lang="ru-RU" sz="2400" dirty="0">
                <a:solidFill>
                  <a:srgbClr val="374151"/>
                </a:solidFill>
                <a:latin typeface="Corbel" panose="020B0503020204020204" pitchFamily="34" charset="0"/>
              </a:rPr>
              <a:t>п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Corbel" panose="020B0503020204020204" pitchFamily="34" charset="0"/>
              </a:rPr>
              <a:t>оложительное общение;</a:t>
            </a:r>
          </a:p>
          <a:p>
            <a:pPr algn="just"/>
            <a:r>
              <a:rPr lang="ru-RU" sz="2400" dirty="0">
                <a:solidFill>
                  <a:srgbClr val="374151"/>
                </a:solidFill>
                <a:latin typeface="Corbel" panose="020B0503020204020204" pitchFamily="34" charset="0"/>
              </a:rPr>
              <a:t>п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Corbel" panose="020B0503020204020204" pitchFamily="34" charset="0"/>
              </a:rPr>
              <a:t>оощрение самовыражения;</a:t>
            </a:r>
          </a:p>
          <a:p>
            <a:pPr algn="just"/>
            <a:r>
              <a:rPr lang="ru-RU" sz="2400" dirty="0">
                <a:solidFill>
                  <a:srgbClr val="374151"/>
                </a:solidFill>
                <a:latin typeface="Corbel" panose="020B0503020204020204" pitchFamily="34" charset="0"/>
              </a:rPr>
              <a:t>п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Corbel" panose="020B0503020204020204" pitchFamily="34" charset="0"/>
              </a:rPr>
              <a:t>оложительное подкрепление;</a:t>
            </a:r>
          </a:p>
          <a:p>
            <a:pPr algn="just"/>
            <a:r>
              <a:rPr lang="ru-RU" sz="2400" dirty="0">
                <a:solidFill>
                  <a:srgbClr val="374151"/>
                </a:solidFill>
                <a:latin typeface="Corbel" panose="020B0503020204020204" pitchFamily="34" charset="0"/>
              </a:rPr>
              <a:t>р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Corbel" panose="020B0503020204020204" pitchFamily="34" charset="0"/>
              </a:rPr>
              <a:t>азнообразие интересов и хобби;</a:t>
            </a:r>
          </a:p>
          <a:p>
            <a:pPr algn="just"/>
            <a:r>
              <a:rPr lang="ru-RU" sz="2400" dirty="0">
                <a:solidFill>
                  <a:srgbClr val="374151"/>
                </a:solidFill>
                <a:latin typeface="Corbel" panose="020B0503020204020204" pitchFamily="34" charset="0"/>
              </a:rPr>
              <a:t>с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Corbel" panose="020B0503020204020204" pitchFamily="34" charset="0"/>
              </a:rPr>
              <a:t>амостоятельность и принятие решений;</a:t>
            </a:r>
          </a:p>
          <a:p>
            <a:pPr algn="just"/>
            <a:r>
              <a:rPr lang="ru-RU" sz="2400" dirty="0">
                <a:solidFill>
                  <a:srgbClr val="374151"/>
                </a:solidFill>
                <a:latin typeface="Corbel" panose="020B0503020204020204" pitchFamily="34" charset="0"/>
              </a:rPr>
              <a:t>с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Corbel" panose="020B0503020204020204" pitchFamily="34" charset="0"/>
              </a:rPr>
              <a:t>тимулирование креативности;</a:t>
            </a:r>
          </a:p>
          <a:p>
            <a:pPr algn="just"/>
            <a:r>
              <a:rPr lang="ru-RU" sz="2400" dirty="0">
                <a:solidFill>
                  <a:srgbClr val="374151"/>
                </a:solidFill>
                <a:latin typeface="Corbel" panose="020B0503020204020204" pitchFamily="34" charset="0"/>
              </a:rPr>
              <a:t>у</a:t>
            </a:r>
            <a:r>
              <a:rPr lang="ru-RU" sz="2400" b="0" i="0" dirty="0">
                <a:solidFill>
                  <a:srgbClr val="374151"/>
                </a:solidFill>
                <a:effectLst/>
                <a:latin typeface="Corbel" panose="020B0503020204020204" pitchFamily="34" charset="0"/>
              </a:rPr>
              <a:t>важение к различиям.</a:t>
            </a:r>
          </a:p>
          <a:p>
            <a:pPr algn="just"/>
            <a:endParaRPr lang="ru-RU" sz="2400" b="0" i="0" dirty="0">
              <a:solidFill>
                <a:srgbClr val="374151"/>
              </a:solidFill>
              <a:effectLst/>
              <a:latin typeface="Corbel" panose="020B0503020204020204" pitchFamily="34" charset="0"/>
            </a:endParaRPr>
          </a:p>
          <a:p>
            <a:pPr algn="just"/>
            <a:endParaRPr lang="ru-RU" sz="2400" b="0" i="0" dirty="0">
              <a:solidFill>
                <a:srgbClr val="374151"/>
              </a:solidFill>
              <a:effectLst/>
              <a:latin typeface="Corbel" panose="020B0503020204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82581"/>
          </a:xfrm>
        </p:spPr>
        <p:txBody>
          <a:bodyPr>
            <a:normAutofit/>
          </a:bodyPr>
          <a:lstStyle/>
          <a:p>
            <a:r>
              <a:rPr lang="ru-RU" dirty="0"/>
              <a:t>Ошибки родителей и их влияние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336800"/>
            <a:ext cx="8309617" cy="4072878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Понимание ошибок: Родители также могут допускать ошибки в воспитании, что нормально. Ошибки могут быть шансом для обучения и роста.</a:t>
            </a:r>
          </a:p>
          <a:p>
            <a:pPr algn="just"/>
            <a:r>
              <a:rPr lang="ru-RU" sz="2000" dirty="0"/>
              <a:t>Примеры ошибок: Недостаточное внимание к интересам ребенка, слишком сильное вмешательство в выбор карьеры, ограничение свободы самостоятельного принятия решений.</a:t>
            </a:r>
          </a:p>
          <a:p>
            <a:pPr algn="just"/>
            <a:r>
              <a:rPr lang="ru-RU" sz="2000" dirty="0"/>
              <a:t>Извлечение уроков: Важно осознавать свои ошибки, извлекать из них уроки и стремиться к более открытому и взаимодействующему отношению с ребенком.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82581"/>
          </a:xfrm>
        </p:spPr>
        <p:txBody>
          <a:bodyPr>
            <a:normAutofit/>
          </a:bodyPr>
          <a:lstStyle/>
          <a:p>
            <a:r>
              <a:rPr lang="ru-RU" dirty="0"/>
              <a:t>Восстановление связи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492" y="2382981"/>
            <a:ext cx="9148064" cy="4072878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Принятие ответственности: Признание ошибок перед ребенком и извинение, если это необходимо.</a:t>
            </a:r>
          </a:p>
          <a:p>
            <a:pPr algn="just"/>
            <a:r>
              <a:rPr lang="ru-RU" sz="2000" dirty="0"/>
              <a:t>Открытый диалог: Создание пространства для обсуждения ошибок, чтобы ребенок мог выразить свои чувства и точку зрения.</a:t>
            </a:r>
          </a:p>
          <a:p>
            <a:pPr algn="just"/>
            <a:r>
              <a:rPr lang="ru-RU" sz="2000" dirty="0"/>
              <a:t>Совместное решение: Совместная работа над тем, как избежать подобных ошибок в будущем и продолжать поддерживать развитие его индивидуальности.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3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254</TotalTime>
  <Words>246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Как помочь ребенку развить свою индивидуальность?</vt:lpstr>
      <vt:lpstr>Понимание индивидуальности</vt:lpstr>
      <vt:lpstr>Факторы, влияющие на развитие индивидуальности</vt:lpstr>
      <vt:lpstr>Ошибки родителей и их влияние</vt:lpstr>
      <vt:lpstr>Восстановление связи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6</cp:revision>
  <dcterms:created xsi:type="dcterms:W3CDTF">2023-05-25T03:39:57Z</dcterms:created>
  <dcterms:modified xsi:type="dcterms:W3CDTF">2023-08-15T15:25:25Z</dcterms:modified>
</cp:coreProperties>
</file>