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 bwMode="auto"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lIns="45720" tIns="0" rIns="45720" bIns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412302"/>
            <a:ext cx="2628900" cy="575989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 bwMode="auto"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>
          <a:xfrm>
            <a:off x="1097280" y="286603"/>
            <a:ext cx="10058400" cy="1450757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097278" y="1845734"/>
            <a:ext cx="4937760" cy="4023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17920" y="1845735"/>
            <a:ext cx="4937760" cy="4023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1097280" y="286603"/>
            <a:ext cx="10058400" cy="1450757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97280" y="2582334"/>
            <a:ext cx="4937760" cy="33782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17920" y="2582334"/>
            <a:ext cx="4937760" cy="33782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 bwMode="auto"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 bwMode="auto"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594358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800600" y="731520"/>
            <a:ext cx="6492240" cy="52578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465512" y="6459785"/>
            <a:ext cx="2618509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 bwMode="auto"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15" y="0"/>
            <a:ext cx="12191985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 bwMode="auto"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09A425-947C-4B51-AC23-A9ACE041601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686185" y="6459785"/>
            <a:ext cx="4822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ACFDF9-2FCC-4C6E-974E-83700CA70ADD}" type="slidenum">
              <a:rPr lang="ru-RU"/>
              <a:t/>
            </a:fld>
            <a:endParaRPr lang="ru-RU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 bwMode="auto"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85000"/>
        </a:lnSpc>
        <a:spcBef>
          <a:spcPts val="0"/>
        </a:spcBef>
        <a:buNone/>
        <a:defRPr sz="4800" spc="-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/>
        <a:buChar char=" 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/>
        <a:buChar char="◦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issc.site/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565608" y="758952"/>
            <a:ext cx="10590071" cy="3566160"/>
          </a:xfrm>
        </p:spPr>
        <p:txBody>
          <a:bodyPr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Times New Roman"/>
              </a:rPr>
              <a:t>Случай </a:t>
            </a:r>
            <a:r>
              <a:rPr lang="ru-RU">
                <a:solidFill>
                  <a:schemeClr val="tx1"/>
                </a:solidFill>
                <a:cs typeface="Times New Roman"/>
              </a:rPr>
              <a:t>буллинга</a:t>
            </a:r>
            <a:r>
              <a:rPr lang="ru-RU">
                <a:solidFill>
                  <a:schemeClr val="tx1"/>
                </a:solidFill>
                <a:cs typeface="Times New Roman"/>
              </a:rPr>
              <a:t> в школе. Как помочь своему ребенку?</a:t>
            </a:r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11814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Как бороться с </a:t>
            </a:r>
            <a:r>
              <a:rPr lang="ru-RU"/>
              <a:t>буллингом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 России </a:t>
            </a:r>
            <a:r>
              <a:rPr lang="ru-RU"/>
              <a:t>антибуллинговые</a:t>
            </a:r>
            <a:r>
              <a:rPr lang="ru-RU"/>
              <a:t> программы представлены проектами Каждый важен и Травли Нет. Также VK, Unilever и Initiative в рамках кампании #неткибербуллингу запустили горячую линию для тех, кто столкнулся с травлей в сети. Психологи проектов всегда готовы выслушать, поддержать и помочь в трудной ситуации как детям, так и взрослым.</a:t>
            </a:r>
            <a:endParaRPr/>
          </a:p>
          <a:p>
            <a:pPr>
              <a:defRPr/>
            </a:pPr>
            <a:r>
              <a:rPr lang="ru-RU">
                <a:solidFill>
                  <a:srgbClr val="000000"/>
                </a:solidFill>
                <a:latin typeface="GraphikCy"/>
              </a:rPr>
              <a:t>Наказание за </a:t>
            </a:r>
            <a:r>
              <a:rPr lang="ru-RU">
                <a:solidFill>
                  <a:srgbClr val="000000"/>
                </a:solidFill>
                <a:latin typeface="GraphikCy"/>
              </a:rPr>
              <a:t>буллинг</a:t>
            </a:r>
            <a:r>
              <a:rPr lang="ru-RU">
                <a:solidFill>
                  <a:srgbClr val="000000"/>
                </a:solidFill>
                <a:latin typeface="GraphikCy"/>
              </a:rPr>
              <a:t> зависит от ситуации и обстоятельств происходящего, оно может быть дисциплинарным (в виде замечания и предупреждения), административным за незначительные проступки (штраф родителям или отчисление из школы) и вплоть до реального уголовного срока».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11814" y="5062988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3600" u="sng">
                <a:hlinkClick r:id="rId2" tooltip="https://www.bissc.site/"/>
              </a:rPr>
              <a:t>https://www.bissc.site</a:t>
            </a:r>
            <a:endParaRPr lang="ru-RU" sz="3600"/>
          </a:p>
          <a:p>
            <a:pPr>
              <a:defRPr/>
            </a:pPr>
            <a:endParaRPr lang="ru-RU" sz="3600"/>
          </a:p>
          <a:p>
            <a:pPr>
              <a:defRPr/>
            </a:pPr>
            <a:r>
              <a:rPr lang="ru-RU" sz="3600"/>
              <a:t>Записи вебинаров</a:t>
            </a:r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411814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31806" y="2429758"/>
            <a:ext cx="10181167" cy="1596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rgbClr val="222222"/>
                </a:solidFill>
                <a:latin typeface="Times New Roman"/>
                <a:cs typeface="Times New Roman"/>
              </a:rPr>
              <a:t>Травля</a:t>
            </a:r>
            <a:r>
              <a:rPr lang="ru-RU" sz="2800">
                <a:solidFill>
                  <a:srgbClr val="222222"/>
                </a:solidFill>
                <a:latin typeface="Times New Roman"/>
                <a:cs typeface="Times New Roman"/>
              </a:rPr>
              <a:t> или </a:t>
            </a:r>
            <a:r>
              <a:rPr lang="ru-RU" sz="2800" b="1">
                <a:solidFill>
                  <a:srgbClr val="222222"/>
                </a:solidFill>
                <a:latin typeface="Times New Roman"/>
                <a:cs typeface="Times New Roman"/>
              </a:rPr>
              <a:t>буллинг</a:t>
            </a:r>
            <a:r>
              <a:rPr lang="ru-RU" sz="2800">
                <a:solidFill>
                  <a:srgbClr val="222222"/>
                </a:solidFill>
                <a:latin typeface="Times New Roman"/>
                <a:cs typeface="Times New Roman"/>
              </a:rPr>
              <a:t> (</a:t>
            </a:r>
            <a:r>
              <a:rPr lang="ru-RU" sz="2800" u="sng">
                <a:solidFill>
                  <a:srgbClr val="0B0080"/>
                </a:solidFill>
                <a:latin typeface="Times New Roman"/>
                <a:cs typeface="Times New Roman"/>
                <a:hlinkClick r:id="rId2" tooltip="Английский язык"/>
              </a:rPr>
              <a:t>англ.</a:t>
            </a:r>
            <a:r>
              <a:rPr lang="ru-RU" sz="2800">
                <a:solidFill>
                  <a:srgbClr val="222222"/>
                </a:solidFill>
                <a:latin typeface="Times New Roman"/>
                <a:cs typeface="Times New Roman"/>
              </a:rPr>
              <a:t> </a:t>
            </a:r>
            <a:r>
              <a:rPr lang="ru-RU" sz="2800" i="1">
                <a:solidFill>
                  <a:srgbClr val="222222"/>
                </a:solidFill>
                <a:latin typeface="Times New Roman"/>
                <a:cs typeface="Times New Roman"/>
              </a:rPr>
              <a:t>bullying</a:t>
            </a:r>
            <a:r>
              <a:rPr lang="ru-RU" sz="2800">
                <a:solidFill>
                  <a:srgbClr val="222222"/>
                </a:solidFill>
                <a:latin typeface="Times New Roman"/>
                <a:cs typeface="Times New Roman"/>
              </a:rPr>
              <a:t>) — агрессивное преследование одного из членов коллектива (особенно коллектива школьников и студентов, но также и коллег) со стороны остальных членов коллектива или его части. </a:t>
            </a:r>
            <a:endParaRPr lang="ru-RU" sz="3200">
              <a:latin typeface="Times New Roman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422881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867508" y="1971627"/>
            <a:ext cx="106064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cap="all">
                <a:latin typeface="+mj-lt"/>
              </a:rPr>
              <a:t>КАК ПОНЯТЬ, ЧТО РЕБЕНКА ТРАВЯТ В ШКОЛЕ?</a:t>
            </a:r>
            <a:br>
              <a:rPr lang="ru-RU" sz="7200" cap="all">
                <a:solidFill>
                  <a:srgbClr val="7E157C"/>
                </a:solidFill>
                <a:latin typeface="+mj-lt"/>
              </a:rPr>
            </a:br>
            <a:endParaRPr lang="ru-RU" sz="7200">
              <a:latin typeface="+mj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343516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200" cap="all">
                <a:solidFill>
                  <a:schemeClr val="tx1"/>
                </a:solidFill>
                <a:latin typeface="Conv_Nefelibata-SansCanvas"/>
              </a:rPr>
              <a:t>Обратите внимание на следующие изменения в поведении ребенка</a:t>
            </a:r>
            <a:br>
              <a:rPr lang="ru-RU" sz="3200"/>
            </a:b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735290" y="1721334"/>
            <a:ext cx="10533511" cy="4526786"/>
          </a:xfrm>
        </p:spPr>
        <p:txBody>
          <a:bodyPr>
            <a:normAutofit fontScale="25000" lnSpcReduction="20000"/>
          </a:bodyPr>
          <a:lstStyle/>
          <a:p>
            <a:pPr>
              <a:buFont typeface="Wingdings"/>
              <a:buChar char="q"/>
              <a:defRPr/>
            </a:pPr>
            <a:r>
              <a:rPr lang="ru-RU" sz="9600"/>
              <a:t>Ссоры со старыми друзьями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Подавленность, раздражительность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Потеря аппетита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Ночные кошмары, бессонница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Потеря интереса к учебе, ухудшение успеваемости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Ребенок ищет повод не идти в школу или на секцию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Побеги из дома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Синяки и царапины на теле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Ложь в ответ на вопрос родителя: «Откуда синяк?»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Частая потеря или поломка личных вещей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 sz="9600"/>
              <a:t>Порванная или грязная одежда</a:t>
            </a:r>
            <a:endParaRPr/>
          </a:p>
          <a:p>
            <a:pPr>
              <a:buFont typeface="Wingdings"/>
              <a:buChar char="q"/>
              <a:defRPr/>
            </a:pP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378708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87923" y="263769"/>
            <a:ext cx="11992708" cy="171797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0" i="0" cap="all">
                <a:solidFill>
                  <a:srgbClr val="000000"/>
                </a:solidFill>
                <a:latin typeface="Conv_Nefelibata-SansCanvas"/>
              </a:rPr>
              <a:t> </a:t>
            </a:r>
            <a:r>
              <a:rPr lang="ru-RU" sz="6000" cap="all">
                <a:solidFill>
                  <a:schemeClr val="tx1"/>
                </a:solidFill>
                <a:latin typeface="Conv_Nefelibata-SansCanvas"/>
              </a:rPr>
              <a:t>физиологические причины</a:t>
            </a:r>
            <a:endParaRPr lang="ru-RU" sz="600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  <p:pic>
        <p:nvPicPr>
          <p:cNvPr id="13" name="Picture 2" descr="буллинг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16745" y="2051538"/>
            <a:ext cx="1052817" cy="1052818"/>
          </a:xfrm>
          <a:prstGeom prst="rect">
            <a:avLst/>
          </a:prstGeom>
          <a:noFill/>
        </p:spPr>
      </p:pic>
      <p:pic>
        <p:nvPicPr>
          <p:cNvPr id="14" name="Picture 3" descr="буллинг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16746" y="3239293"/>
            <a:ext cx="1002200" cy="1002201"/>
          </a:xfrm>
          <a:prstGeom prst="rect">
            <a:avLst/>
          </a:prstGeom>
          <a:noFill/>
        </p:spPr>
      </p:pic>
      <p:pic>
        <p:nvPicPr>
          <p:cNvPr id="15" name="Picture 4" descr="буллинг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16746" y="4327128"/>
            <a:ext cx="1002200" cy="1002200"/>
          </a:xfrm>
          <a:prstGeom prst="rect">
            <a:avLst/>
          </a:prstGeom>
          <a:noFill/>
        </p:spPr>
      </p:pic>
      <p:pic>
        <p:nvPicPr>
          <p:cNvPr id="16" name="Picture 5" descr="буллинг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116746" y="5424637"/>
            <a:ext cx="1081331" cy="10813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 bwMode="auto">
          <a:xfrm>
            <a:off x="3156879" y="2247872"/>
            <a:ext cx="2456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0" i="0">
                <a:solidFill>
                  <a:srgbClr val="000000"/>
                </a:solidFill>
                <a:latin typeface="Conv_PT_Serif-Web-Regular"/>
              </a:rPr>
              <a:t>Лишний вес</a:t>
            </a:r>
            <a:endParaRPr lang="ru-RU" sz="320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219523" y="3318932"/>
            <a:ext cx="5422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0" i="0">
                <a:solidFill>
                  <a:srgbClr val="000000"/>
                </a:solidFill>
                <a:latin typeface="Conv_PT_Serif-Web-Regular"/>
              </a:rPr>
              <a:t>Специфическая внешность</a:t>
            </a:r>
            <a:endParaRPr lang="ru-RU" sz="32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19523" y="5522397"/>
            <a:ext cx="41558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0" i="0">
                <a:solidFill>
                  <a:srgbClr val="000000"/>
                </a:solidFill>
                <a:latin typeface="Conv_PT_Serif-Web-Regular"/>
              </a:rPr>
              <a:t>Проблемы с осанкой</a:t>
            </a:r>
            <a:endParaRPr lang="ru-RU" sz="32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219523" y="4523462"/>
            <a:ext cx="8968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0" i="0">
                <a:solidFill>
                  <a:srgbClr val="000000"/>
                </a:solidFill>
                <a:latin typeface="Conv_PT_Serif-Web-Regular"/>
              </a:rPr>
              <a:t>Проблемная кожа, дефекты на коже или лице</a:t>
            </a:r>
            <a:endParaRPr lang="ru-RU" sz="320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0375539" y="5050822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defRPr/>
            </a:pPr>
            <a:r>
              <a:rPr lang="ru-RU" sz="6000" cap="all">
                <a:solidFill>
                  <a:schemeClr val="tx1"/>
                </a:solidFill>
                <a:latin typeface="Conv_Nefelibata-SansCanvas"/>
              </a:rPr>
              <a:t>психологические особенности</a:t>
            </a:r>
            <a:endParaRPr lang="ru-RU" sz="6000">
              <a:solidFill>
                <a:schemeClr val="tx1"/>
              </a:solidFill>
            </a:endParaRPr>
          </a:p>
        </p:txBody>
      </p:sp>
      <p:pic>
        <p:nvPicPr>
          <p:cNvPr id="9" name="Picture 5" descr="буллинг"/>
          <p:cNvPicPr>
            <a:picLocks noChangeAspect="1" noChangeArrowheads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363701" y="5651253"/>
            <a:ext cx="1074005" cy="1074005"/>
          </a:xfrm>
          <a:prstGeom prst="rect">
            <a:avLst/>
          </a:prstGeom>
          <a:noFill/>
        </p:spPr>
      </p:pic>
      <p:pic>
        <p:nvPicPr>
          <p:cNvPr id="10" name="Picture 4" descr="буллинг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18030" y="3207573"/>
            <a:ext cx="1059473" cy="1059473"/>
          </a:xfrm>
          <a:prstGeom prst="rect">
            <a:avLst/>
          </a:prstGeom>
          <a:noFill/>
        </p:spPr>
      </p:pic>
      <p:pic>
        <p:nvPicPr>
          <p:cNvPr id="11" name="Picture 3" descr="буллинг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318030" y="4382048"/>
            <a:ext cx="1165346" cy="1165347"/>
          </a:xfrm>
          <a:prstGeom prst="rect">
            <a:avLst/>
          </a:prstGeom>
          <a:noFill/>
        </p:spPr>
      </p:pic>
      <p:pic>
        <p:nvPicPr>
          <p:cNvPr id="12" name="Picture 2" descr="буллинг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357642" y="1937512"/>
            <a:ext cx="1166201" cy="116620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 bwMode="auto">
          <a:xfrm>
            <a:off x="1785274" y="2270950"/>
            <a:ext cx="74742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>
                <a:solidFill>
                  <a:srgbClr val="000000"/>
                </a:solidFill>
                <a:latin typeface="Conv_PT_Serif-Web-Regular"/>
              </a:rPr>
              <a:t>Беззащитность, неготовность постоять за себя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785274" y="3335600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>
                <a:solidFill>
                  <a:srgbClr val="000000"/>
                </a:solidFill>
                <a:latin typeface="Conv_PT_Serif-Web-Regular"/>
              </a:rPr>
              <a:t>Низкая самооценка, депрессивность, комплекс неполноценности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785274" y="4718499"/>
            <a:ext cx="455124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>
                <a:solidFill>
                  <a:srgbClr val="000000"/>
                </a:solidFill>
                <a:latin typeface="Conv_PT_Serif-Web-Regular"/>
              </a:rPr>
              <a:t>Повышенная агрессивность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785274" y="5701289"/>
            <a:ext cx="81819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>
                <a:solidFill>
                  <a:srgbClr val="000000"/>
                </a:solidFill>
                <a:latin typeface="Conv_PT_Serif-Web-Regular"/>
              </a:rPr>
              <a:t>Неумение общаться со сверстниками, одиночество</a:t>
            </a:r>
            <a:endParaRPr lang="ru-RU" sz="2600">
              <a:solidFill>
                <a:srgbClr val="212529"/>
              </a:solidFill>
              <a:latin typeface="-apple-system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0314762" y="5033029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3200">
                <a:solidFill>
                  <a:schemeClr val="tx1"/>
                </a:solidFill>
                <a:latin typeface="Arial"/>
                <a:ea typeface="Times New Roman"/>
              </a:rPr>
              <a:t>План действий </a:t>
            </a:r>
            <a:br>
              <a:rPr lang="ru-RU" sz="3200">
                <a:latin typeface="Times New Roman"/>
                <a:ea typeface="Times New Roman"/>
              </a:rPr>
            </a:b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1. Наладить с ребенком контакт и проговорить о ситуации, необходимо похвалить его за открытость и поддержать.</a:t>
            </a:r>
            <a:endParaRPr/>
          </a:p>
          <a:p>
            <a:pPr>
              <a:defRPr/>
            </a:pPr>
            <a:r>
              <a:rPr lang="ru-RU"/>
              <a:t>2. Обсудить происходящее сначала с классным руководителем, а потом и со школьным психологом, возможно, понадобится поговорить с другими учителями. Если на этом уровне проблема не решается, надо связываться с администрацией учебного заведения.</a:t>
            </a:r>
            <a:endParaRPr/>
          </a:p>
          <a:p>
            <a:pPr>
              <a:defRPr/>
            </a:pPr>
            <a:r>
              <a:rPr lang="ru-RU"/>
              <a:t>3. Пообщаться с родителями обидчика. Важно понимать, что этот разговор должен состояться лично, без свидетелей, на холодную голову и без эмоций. </a:t>
            </a:r>
            <a:endParaRPr/>
          </a:p>
          <a:p>
            <a:pPr>
              <a:defRPr/>
            </a:pPr>
            <a:r>
              <a:rPr lang="ru-RU"/>
              <a:t>4. Если ситуация не разрешается – сменить учебное учреждение.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11814" y="5062988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97280" y="0"/>
            <a:ext cx="10058400" cy="211160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/>
              <a:t>Как нельзя вести себя взрослым</a:t>
            </a:r>
            <a:br>
              <a:rPr lang="ru-RU"/>
            </a:br>
            <a:r>
              <a:rPr lang="ru-RU">
                <a:solidFill>
                  <a:srgbClr val="FF0000"/>
                </a:solidFill>
              </a:rPr>
              <a:t>Запрещенные фразы:</a:t>
            </a:r>
            <a:br>
              <a:rPr lang="ru-RU">
                <a:solidFill>
                  <a:srgbClr val="FF0000"/>
                </a:solidFill>
              </a:rPr>
            </a:br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buFont typeface="Wingdings"/>
              <a:buChar char="q"/>
              <a:defRPr/>
            </a:pPr>
            <a:r>
              <a:rPr lang="ru-RU"/>
              <a:t>«Ты сам виноват», «Это с тобой что-то не так», «Поищи причину в себе», «Ты просто недостаточно сильный, поэтому так происходит» и т.п. 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/>
              <a:t>«Не обращай внимания», «Игнорируй, ему скоро это надоест», «Делай вид, что тебя все устраивает, скоро это пройдет». 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/>
              <a:t>«Научись давать отпор», «Покажи свою мужскую силу, дай сдачи».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/>
              <a:t>«Попробуй договориться, подружиться», «Сделай что-нибудь, чтобы ему понравиться». </a:t>
            </a:r>
            <a:endParaRPr/>
          </a:p>
          <a:p>
            <a:pPr>
              <a:buFont typeface="Wingdings"/>
              <a:buChar char="q"/>
              <a:defRPr/>
            </a:pPr>
            <a:r>
              <a:rPr lang="ru-RU"/>
              <a:t>«Ты не должен ябедничать, это признак слабости». 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334088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Почему это важно?</a:t>
            </a:r>
            <a:endParaRPr/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rcRect l="0" t="12455" r="504" b="3885"/>
          <a:stretch/>
        </p:blipFill>
        <p:spPr bwMode="auto">
          <a:xfrm>
            <a:off x="1668078" y="2347274"/>
            <a:ext cx="8871089" cy="33653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343515" y="5029041"/>
            <a:ext cx="1780186" cy="18289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Ретро"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/>
        </a:gradFill>
        <a:gradFill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0</Words>
  <Application>R7-Office/7.2.0.134</Application>
  <DocSecurity>0</DocSecurity>
  <PresentationFormat>Широкоэкранный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ПОНЯТЬ, ЧТО РЕБЕНКА ТРАВЯТ В ШКОЛЕ?</dc:title>
  <dc:subject/>
  <dc:creator>User</dc:creator>
  <cp:keywords/>
  <dc:description/>
  <dc:identifier/>
  <dc:language/>
  <cp:lastModifiedBy>Сергей Лукша</cp:lastModifiedBy>
  <cp:revision>17</cp:revision>
  <dcterms:created xsi:type="dcterms:W3CDTF">2018-10-20T18:08:24Z</dcterms:created>
  <dcterms:modified xsi:type="dcterms:W3CDTF">2023-05-03T08:08:49Z</dcterms:modified>
  <cp:category/>
  <cp:contentStatus/>
  <cp:version/>
</cp:coreProperties>
</file>